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4" r:id="rId5"/>
    <p:sldId id="259" r:id="rId6"/>
    <p:sldId id="267" r:id="rId7"/>
    <p:sldId id="268" r:id="rId8"/>
    <p:sldId id="263" r:id="rId9"/>
    <p:sldId id="262" r:id="rId10"/>
    <p:sldId id="269" r:id="rId11"/>
    <p:sldId id="270" r:id="rId12"/>
    <p:sldId id="272" r:id="rId13"/>
    <p:sldId id="273" r:id="rId14"/>
    <p:sldId id="275" r:id="rId15"/>
    <p:sldId id="277" r:id="rId16"/>
    <p:sldId id="276" r:id="rId17"/>
    <p:sldId id="274" r:id="rId18"/>
    <p:sldId id="266" r:id="rId19"/>
  </p:sldIdLst>
  <p:sldSz cx="12192000" cy="6858000"/>
  <p:notesSz cx="6858000" cy="9144000"/>
  <p:embeddedFontLst>
    <p:embeddedFont>
      <p:font typeface="Bebas Neue" panose="020B0606020202050201" pitchFamily="34" charset="0"/>
      <p:regular r:id="rId21"/>
    </p:embeddedFont>
    <p:embeddedFont>
      <p:font typeface="Century Gothic" panose="020B0502020202020204" pitchFamily="34" charset="0"/>
      <p:regular r:id="rId22"/>
      <p:bold r:id="rId23"/>
      <p:italic r:id="rId24"/>
      <p:boldItalic r:id="rId25"/>
    </p:embeddedFont>
    <p:embeddedFont>
      <p:font typeface="Charlemagne Std" panose="04020505060702020204" charset="0"/>
      <p:regular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Waltograph" panose="03080602000000000000" charset="0"/>
      <p:regular r:id="rId31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1A26"/>
    <a:srgbClr val="3B3D47"/>
    <a:srgbClr val="20222D"/>
    <a:srgbClr val="2E30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35"/>
    <p:restoredTop sz="94665"/>
  </p:normalViewPr>
  <p:slideViewPr>
    <p:cSldViewPr snapToGrid="0" snapToObjects="1">
      <p:cViewPr varScale="1">
        <p:scale>
          <a:sx n="61" d="100"/>
          <a:sy n="61" d="100"/>
        </p:scale>
        <p:origin x="906" y="78"/>
      </p:cViewPr>
      <p:guideLst/>
    </p:cSldViewPr>
  </p:slideViewPr>
  <p:notesTextViewPr>
    <p:cViewPr>
      <p:scale>
        <a:sx n="175" d="100"/>
        <a:sy n="1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9EA0F5-432D-5C4A-9B8E-2EAA9FE8C893}" type="datetimeFigureOut">
              <a:rPr lang="pt-BR" smtClean="0"/>
              <a:t>05/06/2025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C3E9E-7711-C14C-B5A3-70776C277E8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0862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C3E9E-7711-C14C-B5A3-70776C277E83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5249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C3E9E-7711-C14C-B5A3-70776C277E83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1434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99AFBC-25DD-4E4E-8F1E-DF935026E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F458E07-A968-674B-BD18-8C098B77FF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489C99F-392F-8640-9ED0-87A7FA8EC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CDF0A-D744-A84D-8592-315089D47751}" type="datetimeFigureOut">
              <a:rPr lang="pt-BR" smtClean="0"/>
              <a:t>05/06/2025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0D98DA-1C09-9240-AE41-900B7DACF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B3D9BD-AAEB-044B-A6C9-C08CF9DEC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32E72-0CD3-C249-833D-B40C66A7E6C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5269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FD50AB-A95F-2E4D-A42F-EA8218E00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D114E03-B70B-4147-8F72-5D8FF525D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C44D075-49BA-C84E-AF50-B63C3A666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CDF0A-D744-A84D-8592-315089D47751}" type="datetimeFigureOut">
              <a:rPr lang="pt-BR" smtClean="0"/>
              <a:t>05/06/2025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E4FD9CA-0561-064F-B583-31A85A290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20E7F85-7A35-2F44-B16A-3C072CF74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32E72-0CD3-C249-833D-B40C66A7E6C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2347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38683AB-1B3F-C84D-8259-1AE46FB5CD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3819A69-5D10-B347-A50E-257431F52A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13FFE6C-5293-0D45-AA6B-1138E03BE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CDF0A-D744-A84D-8592-315089D47751}" type="datetimeFigureOut">
              <a:rPr lang="pt-BR" smtClean="0"/>
              <a:t>05/06/2025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E9FF86-BB9D-824B-9375-B83C3B8D3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56DA19-A0D2-1242-BB6D-7DA14788C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32E72-0CD3-C249-833D-B40C66A7E6C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8646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9CE295-394C-8F40-A4C1-A1F034BE3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483116-5BC7-B044-8D3F-C67AF4BC4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4D2522-922F-6749-894E-BAD8275EB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CDF0A-D744-A84D-8592-315089D47751}" type="datetimeFigureOut">
              <a:rPr lang="pt-BR" smtClean="0"/>
              <a:t>05/06/2025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71424EA-44AA-694C-BD0E-7E1FE210D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AA004EE-7940-F741-830B-144DEAEBB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32E72-0CD3-C249-833D-B40C66A7E6C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5711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C5C7A7-D6F5-174A-81CD-6AEB9E878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8A6950-68B3-0548-B73A-544C80B98A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591191-342F-E144-A660-9B711FFF0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CDF0A-D744-A84D-8592-315089D47751}" type="datetimeFigureOut">
              <a:rPr lang="pt-BR" smtClean="0"/>
              <a:t>05/06/2025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18EB4A-5085-2142-8755-04BE37590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6A7ABCC-6377-4845-B983-79DC9F25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32E72-0CD3-C249-833D-B40C66A7E6C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8218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0D4AEB-98A2-1940-814E-8DE58B712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207533-4F9A-074A-B5A2-D03448D89E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5B273DB-ADE1-1B43-92F1-11B5AEE143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2F19194-7C7C-E344-8609-A5495DCBD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CDF0A-D744-A84D-8592-315089D47751}" type="datetimeFigureOut">
              <a:rPr lang="pt-BR" smtClean="0"/>
              <a:t>05/06/2025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A1E8B3-8668-DE48-92F1-9FC2A42F3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8459C89-76A4-6B45-84E0-A575D48F9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32E72-0CD3-C249-833D-B40C66A7E6C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1855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E9FE8A-AD99-424F-93AE-E35319415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967D3D6-7930-2540-B49C-B90146646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EE8C5F2-3CD7-D343-A6F3-626814223E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A598045-C6BB-1647-9431-CDAB3BB9CB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3946FF3-AFF9-BB4F-9718-7C82C471F3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925D806-AE6E-9445-824D-196085168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CDF0A-D744-A84D-8592-315089D47751}" type="datetimeFigureOut">
              <a:rPr lang="pt-BR" smtClean="0"/>
              <a:t>05/06/2025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7FA5F50-3DA9-8249-BE66-CD9F62522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B324074-9EA0-1942-BD62-119CE533C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32E72-0CD3-C249-833D-B40C66A7E6C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4184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55CB62-A92C-6346-8E76-2184218D2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AFDE1BC-95DD-BD42-BE69-9D25D280E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CDF0A-D744-A84D-8592-315089D47751}" type="datetimeFigureOut">
              <a:rPr lang="pt-BR" smtClean="0"/>
              <a:t>05/06/2025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93C3A25-84E8-4B4F-8CC8-8A486CB34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43E87AF-35DC-0D41-8D12-39DB57255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32E72-0CD3-C249-833D-B40C66A7E6C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0002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0AE8C48-7EF0-2A42-9A68-7FCBB63D2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CDF0A-D744-A84D-8592-315089D47751}" type="datetimeFigureOut">
              <a:rPr lang="pt-BR" smtClean="0"/>
              <a:t>05/06/2025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9F9AA2D-0BA2-2B45-85AD-0CAE5B89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AF48010-6DEC-DB40-A965-EB2F9970A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32E72-0CD3-C249-833D-B40C66A7E6C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3546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51A91F-F8D9-6F4D-A65E-4DB92142F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3C0265-0CF7-BD42-A68C-D20DC401F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F0D06C6-DB03-4247-818F-B27A2A0857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341B07A-AF64-8F42-8D4E-780C79E7A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CDF0A-D744-A84D-8592-315089D47751}" type="datetimeFigureOut">
              <a:rPr lang="pt-BR" smtClean="0"/>
              <a:t>05/06/2025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5AE878A-4467-F649-A547-ACBBB82B8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6A3E44-02CD-F045-A4F3-85FFF23F9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32E72-0CD3-C249-833D-B40C66A7E6C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0875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80EA0A-46E5-9F44-97BA-3FF663EFC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016B09E-1DF2-7248-BE2D-7C8EB63F0B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248D05A-FB49-A545-BB5B-5A8AD28B3E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6A27EE9-EABF-EE40-9005-575823048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CDF0A-D744-A84D-8592-315089D47751}" type="datetimeFigureOut">
              <a:rPr lang="pt-BR" smtClean="0"/>
              <a:t>05/06/2025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799A8DF-C536-5247-B54B-763468D85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5FB3332-C106-B24C-A3AB-111A072E2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32E72-0CD3-C249-833D-B40C66A7E6C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172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C65E850-D164-1149-9883-87358ECC9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F08DB51-174C-8146-B93A-405631F2D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07943C-71F0-FC48-8767-9CC2EC446F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CDF0A-D744-A84D-8592-315089D47751}" type="datetimeFigureOut">
              <a:rPr lang="pt-BR" smtClean="0"/>
              <a:t>05/06/2025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4C32B3D-E683-6548-89BD-18EF005971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0D40DA-60D3-BD4F-9BD3-DBFBB0E45E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332E72-0CD3-C249-833D-B40C66A7E6C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95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pt.wikipedia.org/wiki/Gram%C3%A1tica" TargetMode="External"/><Relationship Id="rId3" Type="http://schemas.openxmlformats.org/officeDocument/2006/relationships/image" Target="../media/image8.png"/><Relationship Id="rId7" Type="http://schemas.openxmlformats.org/officeDocument/2006/relationships/hyperlink" Target="https://pt.wikipedia.org/wiki/Pron%C3%BAncia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47.jpeg"/><Relationship Id="rId4" Type="http://schemas.openxmlformats.org/officeDocument/2006/relationships/image" Target="../media/image9.png"/><Relationship Id="rId9" Type="http://schemas.openxmlformats.org/officeDocument/2006/relationships/image" Target="../media/image4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izard.com.br/cursos/ingles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8.png"/><Relationship Id="rId7" Type="http://schemas.openxmlformats.org/officeDocument/2006/relationships/image" Target="../media/image1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0.png"/><Relationship Id="rId7" Type="http://schemas.openxmlformats.org/officeDocument/2006/relationships/image" Target="../media/image28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y2mate.com - Disney Plus Disney Original Intro_1080p (online-video-cutter.com) (1)" descr="y2mate.com - Disney Plus Disney Original Intro_1080p (online-video-cutter.com) (1)">
            <a:hlinkClick r:id="" action="ppaction://media"/>
            <a:extLst>
              <a:ext uri="{FF2B5EF4-FFF2-40B4-BE49-F238E27FC236}">
                <a16:creationId xmlns:a16="http://schemas.microsoft.com/office/drawing/2014/main" id="{B9B50027-86FD-3342-9C17-97936710E8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7988" r="7988"/>
          <a:stretch/>
        </p:blipFill>
        <p:spPr>
          <a:xfrm>
            <a:off x="0" y="4763"/>
            <a:ext cx="12192000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7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A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DE229880-A8B2-3A4F-BACF-C43D7B4662EB}"/>
              </a:ext>
            </a:extLst>
          </p:cNvPr>
          <p:cNvCxnSpPr>
            <a:cxnSpLocks/>
          </p:cNvCxnSpPr>
          <p:nvPr/>
        </p:nvCxnSpPr>
        <p:spPr>
          <a:xfrm>
            <a:off x="897730" y="6315075"/>
            <a:ext cx="103965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D177E492-6C69-FE44-99CB-DC91C07C8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155" y="5767387"/>
            <a:ext cx="547688" cy="547688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0CC92C51-CC69-B242-9C73-EF66D9C61F37}"/>
              </a:ext>
            </a:extLst>
          </p:cNvPr>
          <p:cNvSpPr txBox="1"/>
          <p:nvPr/>
        </p:nvSpPr>
        <p:spPr>
          <a:xfrm>
            <a:off x="438150" y="304800"/>
            <a:ext cx="2552700" cy="571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037AFBD-5F1E-C743-8E1A-CB6DCF98B509}"/>
              </a:ext>
            </a:extLst>
          </p:cNvPr>
          <p:cNvSpPr txBox="1"/>
          <p:nvPr/>
        </p:nvSpPr>
        <p:spPr>
          <a:xfrm>
            <a:off x="897730" y="5915391"/>
            <a:ext cx="2455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Century Gothic" panose="020B0502020202020204" pitchFamily="34" charset="0"/>
              </a:rPr>
              <a:t>00:00:07 / 01:53:01</a:t>
            </a:r>
          </a:p>
        </p:txBody>
      </p:sp>
      <p:pic>
        <p:nvPicPr>
          <p:cNvPr id="25" name="Imagem 24" descr="Ícone&#10;&#10;Descrição gerada automaticamente">
            <a:extLst>
              <a:ext uri="{FF2B5EF4-FFF2-40B4-BE49-F238E27FC236}">
                <a16:creationId xmlns:a16="http://schemas.microsoft.com/office/drawing/2014/main" id="{78D752CA-5323-7040-B03D-175B321F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0810" y="5790236"/>
            <a:ext cx="582718" cy="582718"/>
          </a:xfrm>
          <a:prstGeom prst="rect">
            <a:avLst/>
          </a:prstGeom>
        </p:spPr>
      </p:pic>
      <p:sp>
        <p:nvSpPr>
          <p:cNvPr id="26" name="Forma em L 25">
            <a:extLst>
              <a:ext uri="{FF2B5EF4-FFF2-40B4-BE49-F238E27FC236}">
                <a16:creationId xmlns:a16="http://schemas.microsoft.com/office/drawing/2014/main" id="{CB1E4B5A-9A12-2141-B0D9-E47D22AFB831}"/>
              </a:ext>
            </a:extLst>
          </p:cNvPr>
          <p:cNvSpPr/>
          <p:nvPr/>
        </p:nvSpPr>
        <p:spPr>
          <a:xfrm>
            <a:off x="10755472" y="6026905"/>
            <a:ext cx="146304" cy="146304"/>
          </a:xfrm>
          <a:prstGeom prst="corner">
            <a:avLst>
              <a:gd name="adj1" fmla="val 22710"/>
              <a:gd name="adj2" fmla="val 254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Forma em L 26">
            <a:extLst>
              <a:ext uri="{FF2B5EF4-FFF2-40B4-BE49-F238E27FC236}">
                <a16:creationId xmlns:a16="http://schemas.microsoft.com/office/drawing/2014/main" id="{29D274BE-3D83-5142-810A-89720FB78D88}"/>
              </a:ext>
            </a:extLst>
          </p:cNvPr>
          <p:cNvSpPr/>
          <p:nvPr/>
        </p:nvSpPr>
        <p:spPr>
          <a:xfrm flipV="1">
            <a:off x="10755472" y="5842239"/>
            <a:ext cx="146304" cy="146304"/>
          </a:xfrm>
          <a:prstGeom prst="corner">
            <a:avLst>
              <a:gd name="adj1" fmla="val 22710"/>
              <a:gd name="adj2" fmla="val 254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Forma em L 27">
            <a:extLst>
              <a:ext uri="{FF2B5EF4-FFF2-40B4-BE49-F238E27FC236}">
                <a16:creationId xmlns:a16="http://schemas.microsoft.com/office/drawing/2014/main" id="{99927CC5-C94E-5749-83FC-C6F24E32742F}"/>
              </a:ext>
            </a:extLst>
          </p:cNvPr>
          <p:cNvSpPr/>
          <p:nvPr/>
        </p:nvSpPr>
        <p:spPr>
          <a:xfrm flipH="1">
            <a:off x="11046861" y="6024686"/>
            <a:ext cx="146304" cy="146304"/>
          </a:xfrm>
          <a:prstGeom prst="corner">
            <a:avLst>
              <a:gd name="adj1" fmla="val 22710"/>
              <a:gd name="adj2" fmla="val 254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Forma em L 28">
            <a:extLst>
              <a:ext uri="{FF2B5EF4-FFF2-40B4-BE49-F238E27FC236}">
                <a16:creationId xmlns:a16="http://schemas.microsoft.com/office/drawing/2014/main" id="{E0254A68-2975-A048-91E3-338B9A77E1BD}"/>
              </a:ext>
            </a:extLst>
          </p:cNvPr>
          <p:cNvSpPr/>
          <p:nvPr/>
        </p:nvSpPr>
        <p:spPr>
          <a:xfrm flipH="1" flipV="1">
            <a:off x="11046861" y="5842239"/>
            <a:ext cx="146304" cy="146304"/>
          </a:xfrm>
          <a:prstGeom prst="corner">
            <a:avLst>
              <a:gd name="adj1" fmla="val 22710"/>
              <a:gd name="adj2" fmla="val 254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9534077-70F1-4353-AE3C-DB029994B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98" y="1849064"/>
            <a:ext cx="2716324" cy="345912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4835E55-C93D-4D11-BF62-DDAF62AFF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5778" y="1831468"/>
            <a:ext cx="2789898" cy="3459125"/>
          </a:xfrm>
          <a:prstGeom prst="rect">
            <a:avLst/>
          </a:prstGeom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C4B64EE4-E091-49D3-9695-C415E33472F7}"/>
              </a:ext>
            </a:extLst>
          </p:cNvPr>
          <p:cNvCxnSpPr/>
          <p:nvPr/>
        </p:nvCxnSpPr>
        <p:spPr>
          <a:xfrm>
            <a:off x="6369843" y="455639"/>
            <a:ext cx="0" cy="519968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8CBEE0F-EB29-42AD-BE65-E42494119501}"/>
              </a:ext>
            </a:extLst>
          </p:cNvPr>
          <p:cNvSpPr txBox="1"/>
          <p:nvPr/>
        </p:nvSpPr>
        <p:spPr>
          <a:xfrm>
            <a:off x="0" y="672070"/>
            <a:ext cx="53215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Bebas Neue" panose="020B0606020202050201" pitchFamily="34" charset="77"/>
              </a:rPr>
              <a:t>Homens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4CB4F55-A79E-4576-B949-0D0BE6EF0C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7016" y="1687733"/>
            <a:ext cx="2124075" cy="37719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BA59837-72DF-4C8E-8046-5E28B323E8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3811" y="1654614"/>
            <a:ext cx="2761816" cy="3789632"/>
          </a:xfrm>
          <a:prstGeom prst="rect">
            <a:avLst/>
          </a:prstGeom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D012B1F1-202A-41F7-A52E-DEC6E13645DA}"/>
              </a:ext>
            </a:extLst>
          </p:cNvPr>
          <p:cNvSpPr txBox="1"/>
          <p:nvPr/>
        </p:nvSpPr>
        <p:spPr>
          <a:xfrm>
            <a:off x="6432342" y="638951"/>
            <a:ext cx="53215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Bebas Neue" panose="020B0606020202050201" pitchFamily="34" charset="77"/>
              </a:rPr>
              <a:t>Mulheres</a:t>
            </a:r>
          </a:p>
        </p:txBody>
      </p:sp>
    </p:spTree>
    <p:extLst>
      <p:ext uri="{BB962C8B-B14F-4D97-AF65-F5344CB8AC3E}">
        <p14:creationId xmlns:p14="http://schemas.microsoft.com/office/powerpoint/2010/main" val="86488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A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FAC8D572-A724-F14B-84F5-EFFCC3E45674}"/>
              </a:ext>
            </a:extLst>
          </p:cNvPr>
          <p:cNvSpPr txBox="1"/>
          <p:nvPr/>
        </p:nvSpPr>
        <p:spPr>
          <a:xfrm>
            <a:off x="182968" y="1402316"/>
            <a:ext cx="4156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Bebas Neue" panose="020B0606020202050201" pitchFamily="34" charset="77"/>
              </a:rPr>
              <a:t>Musicas</a:t>
            </a:r>
          </a:p>
        </p:txBody>
      </p:sp>
      <p:sp>
        <p:nvSpPr>
          <p:cNvPr id="20" name="Retângulo Arredondado 19">
            <a:extLst>
              <a:ext uri="{FF2B5EF4-FFF2-40B4-BE49-F238E27FC236}">
                <a16:creationId xmlns:a16="http://schemas.microsoft.com/office/drawing/2014/main" id="{E6B11235-B5FA-B841-992C-F61EE2702BC4}"/>
              </a:ext>
            </a:extLst>
          </p:cNvPr>
          <p:cNvSpPr/>
          <p:nvPr/>
        </p:nvSpPr>
        <p:spPr>
          <a:xfrm>
            <a:off x="298732" y="2642017"/>
            <a:ext cx="1648822" cy="421818"/>
          </a:xfrm>
          <a:prstGeom prst="roundRect">
            <a:avLst>
              <a:gd name="adj" fmla="val 91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400" spc="300" dirty="0">
                <a:solidFill>
                  <a:schemeClr val="tx1"/>
                </a:solidFill>
              </a:rPr>
              <a:t>ASSISTIR</a:t>
            </a:r>
          </a:p>
        </p:txBody>
      </p:sp>
      <p:sp>
        <p:nvSpPr>
          <p:cNvPr id="21" name="Isosceles Triangle 25">
            <a:extLst>
              <a:ext uri="{FF2B5EF4-FFF2-40B4-BE49-F238E27FC236}">
                <a16:creationId xmlns:a16="http://schemas.microsoft.com/office/drawing/2014/main" id="{6F94EC0B-EEFA-A44A-ABA8-DA0D61C4BE20}"/>
              </a:ext>
            </a:extLst>
          </p:cNvPr>
          <p:cNvSpPr/>
          <p:nvPr/>
        </p:nvSpPr>
        <p:spPr>
          <a:xfrm rot="5400000">
            <a:off x="518140" y="2781485"/>
            <a:ext cx="149158" cy="14288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Retângulo Arredondado 22">
            <a:extLst>
              <a:ext uri="{FF2B5EF4-FFF2-40B4-BE49-F238E27FC236}">
                <a16:creationId xmlns:a16="http://schemas.microsoft.com/office/drawing/2014/main" id="{73CB5C48-663D-9D46-BF8A-029E38A5A495}"/>
              </a:ext>
            </a:extLst>
          </p:cNvPr>
          <p:cNvSpPr/>
          <p:nvPr/>
        </p:nvSpPr>
        <p:spPr>
          <a:xfrm>
            <a:off x="2170100" y="2642017"/>
            <a:ext cx="1648822" cy="421818"/>
          </a:xfrm>
          <a:prstGeom prst="roundRect">
            <a:avLst>
              <a:gd name="adj" fmla="val 912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400" spc="300" dirty="0">
                <a:solidFill>
                  <a:schemeClr val="bg1"/>
                </a:solidFill>
              </a:rPr>
              <a:t>TRAILER</a:t>
            </a:r>
          </a:p>
        </p:txBody>
      </p:sp>
      <p:sp>
        <p:nvSpPr>
          <p:cNvPr id="24" name="Isosceles Triangle 25">
            <a:extLst>
              <a:ext uri="{FF2B5EF4-FFF2-40B4-BE49-F238E27FC236}">
                <a16:creationId xmlns:a16="http://schemas.microsoft.com/office/drawing/2014/main" id="{F472A560-5B17-D94C-8848-E9ABF6BE8627}"/>
              </a:ext>
            </a:extLst>
          </p:cNvPr>
          <p:cNvSpPr/>
          <p:nvPr/>
        </p:nvSpPr>
        <p:spPr>
          <a:xfrm rot="5400000">
            <a:off x="2371790" y="2785390"/>
            <a:ext cx="149158" cy="14288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624B45F-F053-6B45-952C-90B6BFFF0537}"/>
              </a:ext>
            </a:extLst>
          </p:cNvPr>
          <p:cNvSpPr txBox="1"/>
          <p:nvPr/>
        </p:nvSpPr>
        <p:spPr>
          <a:xfrm>
            <a:off x="293603" y="3429000"/>
            <a:ext cx="6472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0" i="0" dirty="0">
                <a:solidFill>
                  <a:schemeClr val="bg1"/>
                </a:solidFill>
                <a:effectLst/>
              </a:rPr>
              <a:t> </a:t>
            </a:r>
            <a:endParaRPr lang="pt-BR" sz="2000" dirty="0">
              <a:solidFill>
                <a:schemeClr val="bg1"/>
              </a:solidFill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26B47071-C0A5-8F4D-823B-DEE77845869E}"/>
              </a:ext>
            </a:extLst>
          </p:cNvPr>
          <p:cNvGrpSpPr/>
          <p:nvPr/>
        </p:nvGrpSpPr>
        <p:grpSpPr>
          <a:xfrm>
            <a:off x="120616" y="100707"/>
            <a:ext cx="11586475" cy="656181"/>
            <a:chOff x="120616" y="100707"/>
            <a:chExt cx="11586475" cy="656181"/>
          </a:xfrm>
        </p:grpSpPr>
        <p:pic>
          <p:nvPicPr>
            <p:cNvPr id="26" name="Imagem 25" descr="Ícone&#10;&#10;Descrição gerada automaticamente com confiança baixa">
              <a:extLst>
                <a:ext uri="{FF2B5EF4-FFF2-40B4-BE49-F238E27FC236}">
                  <a16:creationId xmlns:a16="http://schemas.microsoft.com/office/drawing/2014/main" id="{0CD7C61D-4051-9449-89C0-167CBE4D8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616" y="100707"/>
              <a:ext cx="1015457" cy="588648"/>
            </a:xfrm>
            <a:prstGeom prst="rect">
              <a:avLst/>
            </a:prstGeom>
          </p:spPr>
        </p:pic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69795480-2533-7741-AD6B-BE3367D4FE94}"/>
                </a:ext>
              </a:extLst>
            </p:cNvPr>
            <p:cNvSpPr txBox="1"/>
            <p:nvPr/>
          </p:nvSpPr>
          <p:spPr>
            <a:xfrm>
              <a:off x="1676401" y="395031"/>
              <a:ext cx="100306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spc="300" dirty="0">
                  <a:solidFill>
                    <a:schemeClr val="bg1"/>
                  </a:solidFill>
                </a:rPr>
                <a:t>INÍCIO          PESQUISA          MINHA LISTA          ORIGINAIS          FILMES          SÉRIES </a:t>
              </a:r>
            </a:p>
          </p:txBody>
        </p:sp>
        <p:pic>
          <p:nvPicPr>
            <p:cNvPr id="28" name="Imagem 27" descr="Ícone&#10;&#10;Descrição gerada automaticamente com confiança média">
              <a:extLst>
                <a:ext uri="{FF2B5EF4-FFF2-40B4-BE49-F238E27FC236}">
                  <a16:creationId xmlns:a16="http://schemas.microsoft.com/office/drawing/2014/main" id="{8707896B-85BF-D247-A454-481DFEA86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3540" y="420338"/>
              <a:ext cx="180253" cy="180253"/>
            </a:xfrm>
            <a:prstGeom prst="rect">
              <a:avLst/>
            </a:prstGeom>
          </p:spPr>
        </p:pic>
        <p:pic>
          <p:nvPicPr>
            <p:cNvPr id="29" name="Imagem 28" descr="Ícone&#10;&#10;Descrição gerada automaticamente">
              <a:extLst>
                <a:ext uri="{FF2B5EF4-FFF2-40B4-BE49-F238E27FC236}">
                  <a16:creationId xmlns:a16="http://schemas.microsoft.com/office/drawing/2014/main" id="{4F1E2CC1-3C65-ED42-8DFF-21FDB90CB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86380" y="407638"/>
              <a:ext cx="177800" cy="177800"/>
            </a:xfrm>
            <a:prstGeom prst="rect">
              <a:avLst/>
            </a:prstGeom>
          </p:spPr>
        </p:pic>
        <p:sp>
          <p:nvSpPr>
            <p:cNvPr id="30" name="Mais 29">
              <a:extLst>
                <a:ext uri="{FF2B5EF4-FFF2-40B4-BE49-F238E27FC236}">
                  <a16:creationId xmlns:a16="http://schemas.microsoft.com/office/drawing/2014/main" id="{C4A1932C-67CA-C143-836C-C10EDC2529C7}"/>
                </a:ext>
              </a:extLst>
            </p:cNvPr>
            <p:cNvSpPr/>
            <p:nvPr/>
          </p:nvSpPr>
          <p:spPr>
            <a:xfrm>
              <a:off x="4312920" y="422878"/>
              <a:ext cx="177800" cy="177800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Estrela de 5 Pontas 30">
              <a:extLst>
                <a:ext uri="{FF2B5EF4-FFF2-40B4-BE49-F238E27FC236}">
                  <a16:creationId xmlns:a16="http://schemas.microsoft.com/office/drawing/2014/main" id="{B63573C6-C934-7C44-A61A-DF66B96C2032}"/>
                </a:ext>
              </a:extLst>
            </p:cNvPr>
            <p:cNvSpPr/>
            <p:nvPr/>
          </p:nvSpPr>
          <p:spPr>
            <a:xfrm>
              <a:off x="6165938" y="453358"/>
              <a:ext cx="120562" cy="120562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2" name="Imagem 31" descr="Desenho de um cachorro&#10;&#10;Descrição gerada automaticamente com confiança média">
              <a:extLst>
                <a:ext uri="{FF2B5EF4-FFF2-40B4-BE49-F238E27FC236}">
                  <a16:creationId xmlns:a16="http://schemas.microsoft.com/office/drawing/2014/main" id="{671479A9-AAA1-C040-A431-145B5F336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01748" y="360117"/>
              <a:ext cx="278661" cy="278661"/>
            </a:xfrm>
            <a:prstGeom prst="rect">
              <a:avLst/>
            </a:prstGeom>
          </p:spPr>
        </p:pic>
        <p:pic>
          <p:nvPicPr>
            <p:cNvPr id="33" name="Imagem 32" descr="Ícone&#10;&#10;Descrição gerada automaticamente">
              <a:extLst>
                <a:ext uri="{FF2B5EF4-FFF2-40B4-BE49-F238E27FC236}">
                  <a16:creationId xmlns:a16="http://schemas.microsoft.com/office/drawing/2014/main" id="{0BAFEC47-513A-524D-B5AB-7A6116573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42538" y="236188"/>
              <a:ext cx="520700" cy="520700"/>
            </a:xfrm>
            <a:prstGeom prst="rect">
              <a:avLst/>
            </a:prstGeom>
          </p:spPr>
        </p:pic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8BF2AFF3-3F50-3148-A681-8E2D50B477F4}"/>
                </a:ext>
              </a:extLst>
            </p:cNvPr>
            <p:cNvSpPr txBox="1"/>
            <p:nvPr/>
          </p:nvSpPr>
          <p:spPr>
            <a:xfrm>
              <a:off x="10515599" y="395031"/>
              <a:ext cx="11736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spc="300" dirty="0">
                  <a:solidFill>
                    <a:schemeClr val="bg1"/>
                  </a:solidFill>
                </a:rPr>
                <a:t>GRUPO </a:t>
              </a:r>
              <a:r>
                <a:rPr lang="pt-BR" sz="1100" spc="300" dirty="0" err="1">
                  <a:solidFill>
                    <a:schemeClr val="bg1"/>
                  </a:solidFill>
                </a:rPr>
                <a:t>X</a:t>
              </a:r>
              <a:endParaRPr lang="pt-BR" spc="3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FA0039C4-ECCF-4389-B515-7ACC265A94DF}"/>
              </a:ext>
            </a:extLst>
          </p:cNvPr>
          <p:cNvSpPr txBox="1"/>
          <p:nvPr/>
        </p:nvSpPr>
        <p:spPr>
          <a:xfrm>
            <a:off x="293602" y="3227342"/>
            <a:ext cx="6631453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Conhecida pela sua tradicional música folk, a Escócia tem um rico legado musical, construído há centenas de anos e é popular até os dias de hoje.</a:t>
            </a:r>
          </a:p>
          <a:p>
            <a:r>
              <a:rPr lang="pt-BR" sz="20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Mantém muitos de seus aspectos tradicionais, e ela própria influenciou muitas formas de música. </a:t>
            </a:r>
          </a:p>
          <a:p>
            <a:r>
              <a:rPr lang="pt-BR" sz="20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Seus festivais internacionais são sempre repletos de muita música e conta com uma variedade incrível de músicos de primeira categoria. </a:t>
            </a:r>
          </a:p>
          <a:p>
            <a:r>
              <a:rPr lang="pt-BR" sz="20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O instrumento mais tradicional do país é a gaita de foles.</a:t>
            </a:r>
          </a:p>
        </p:txBody>
      </p:sp>
      <p:pic>
        <p:nvPicPr>
          <p:cNvPr id="8194" name="Picture 2" descr="Clase Piano Jorge – 13 de Mayo | Mr. Santamaria Music Blog">
            <a:extLst>
              <a:ext uri="{FF2B5EF4-FFF2-40B4-BE49-F238E27FC236}">
                <a16:creationId xmlns:a16="http://schemas.microsoft.com/office/drawing/2014/main" id="{A63BB2C8-DA5F-4319-B8B3-3CCB73200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583" y="1288823"/>
            <a:ext cx="3711948" cy="533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05082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A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aixaDeTexto 20">
            <a:extLst>
              <a:ext uri="{FF2B5EF4-FFF2-40B4-BE49-F238E27FC236}">
                <a16:creationId xmlns:a16="http://schemas.microsoft.com/office/drawing/2014/main" id="{0CC92C51-CC69-B242-9C73-EF66D9C61F37}"/>
              </a:ext>
            </a:extLst>
          </p:cNvPr>
          <p:cNvSpPr txBox="1"/>
          <p:nvPr/>
        </p:nvSpPr>
        <p:spPr>
          <a:xfrm>
            <a:off x="438150" y="304800"/>
            <a:ext cx="2552700" cy="571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9E39E38-BD6A-6840-B437-20504919C911}"/>
              </a:ext>
            </a:extLst>
          </p:cNvPr>
          <p:cNvSpPr txBox="1"/>
          <p:nvPr/>
        </p:nvSpPr>
        <p:spPr>
          <a:xfrm>
            <a:off x="-1484376" y="317668"/>
            <a:ext cx="609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Bebas Neue" panose="020B0606020202050201" pitchFamily="34" charset="77"/>
              </a:rPr>
              <a:t>Musicas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739729E4-645E-9546-B4CC-859347D428F7}"/>
              </a:ext>
            </a:extLst>
          </p:cNvPr>
          <p:cNvSpPr txBox="1"/>
          <p:nvPr/>
        </p:nvSpPr>
        <p:spPr>
          <a:xfrm>
            <a:off x="438150" y="1174435"/>
            <a:ext cx="1078992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Esta mistura de gêneros ao longo do tempo e estilo dá à música folk escocesa moderna um som distinto e original em seu país. Devido ao pequeno tamanho do país e da cena folk, muitos artistas colaboram, enriquecendo e diversificando a música.</a:t>
            </a:r>
          </a:p>
          <a:p>
            <a:r>
              <a:rPr lang="pt-BR" sz="20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Enquanto Londres se ocupava em fazer frente ao pop rock americano com a Segunda Invasão Britânica, explodia em Glasgow uma cena de bandas independentes que foi fundamental para o rock alternativo dos anos 90 e 2000. </a:t>
            </a:r>
          </a:p>
          <a:p>
            <a:endParaRPr lang="pt-BR" sz="2000" dirty="0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endParaRPr lang="pt-BR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9D01E01-3B97-4E63-8E29-7CEF4D732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95" y="3227117"/>
            <a:ext cx="3018920" cy="164518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83AA508-470F-462C-ADB2-5734A66C8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304" y="3210443"/>
            <a:ext cx="2955866" cy="164518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9FC9E62-6FFB-4B8E-AD5C-888A11189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1569" y="3210443"/>
            <a:ext cx="2953113" cy="164518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915F400-4CAF-4D0D-BD3B-0A4C33A60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260" y="4989215"/>
            <a:ext cx="3020755" cy="168600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97643EE-ADA9-4B5A-BDE9-6BF586C56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469" y="4969335"/>
            <a:ext cx="2602952" cy="168600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6FE6EAD4-279C-4EB1-8760-A85D42D830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9887" y="4995468"/>
            <a:ext cx="2738203" cy="167975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FB1900B8-4006-4010-9D67-8214610D40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5789" y="4969335"/>
            <a:ext cx="2602951" cy="170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1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A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FAC8D572-A724-F14B-84F5-EFFCC3E45674}"/>
              </a:ext>
            </a:extLst>
          </p:cNvPr>
          <p:cNvSpPr txBox="1"/>
          <p:nvPr/>
        </p:nvSpPr>
        <p:spPr>
          <a:xfrm>
            <a:off x="182968" y="1402316"/>
            <a:ext cx="65835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Bebas Neue" panose="020B0606020202050201" pitchFamily="34" charset="77"/>
              </a:rPr>
              <a:t>Expressões linguísticas </a:t>
            </a:r>
          </a:p>
        </p:txBody>
      </p:sp>
      <p:sp>
        <p:nvSpPr>
          <p:cNvPr id="20" name="Retângulo Arredondado 19">
            <a:extLst>
              <a:ext uri="{FF2B5EF4-FFF2-40B4-BE49-F238E27FC236}">
                <a16:creationId xmlns:a16="http://schemas.microsoft.com/office/drawing/2014/main" id="{E6B11235-B5FA-B841-992C-F61EE2702BC4}"/>
              </a:ext>
            </a:extLst>
          </p:cNvPr>
          <p:cNvSpPr/>
          <p:nvPr/>
        </p:nvSpPr>
        <p:spPr>
          <a:xfrm>
            <a:off x="298732" y="2642017"/>
            <a:ext cx="1648822" cy="421818"/>
          </a:xfrm>
          <a:prstGeom prst="roundRect">
            <a:avLst>
              <a:gd name="adj" fmla="val 91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400" spc="300" dirty="0">
                <a:solidFill>
                  <a:schemeClr val="tx1"/>
                </a:solidFill>
              </a:rPr>
              <a:t>ASSISTIR</a:t>
            </a:r>
          </a:p>
        </p:txBody>
      </p:sp>
      <p:sp>
        <p:nvSpPr>
          <p:cNvPr id="21" name="Isosceles Triangle 25">
            <a:extLst>
              <a:ext uri="{FF2B5EF4-FFF2-40B4-BE49-F238E27FC236}">
                <a16:creationId xmlns:a16="http://schemas.microsoft.com/office/drawing/2014/main" id="{6F94EC0B-EEFA-A44A-ABA8-DA0D61C4BE20}"/>
              </a:ext>
            </a:extLst>
          </p:cNvPr>
          <p:cNvSpPr/>
          <p:nvPr/>
        </p:nvSpPr>
        <p:spPr>
          <a:xfrm rot="5400000">
            <a:off x="518140" y="2781485"/>
            <a:ext cx="149158" cy="14288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Retângulo Arredondado 22">
            <a:extLst>
              <a:ext uri="{FF2B5EF4-FFF2-40B4-BE49-F238E27FC236}">
                <a16:creationId xmlns:a16="http://schemas.microsoft.com/office/drawing/2014/main" id="{73CB5C48-663D-9D46-BF8A-029E38A5A495}"/>
              </a:ext>
            </a:extLst>
          </p:cNvPr>
          <p:cNvSpPr/>
          <p:nvPr/>
        </p:nvSpPr>
        <p:spPr>
          <a:xfrm>
            <a:off x="2170100" y="2642017"/>
            <a:ext cx="1648822" cy="421818"/>
          </a:xfrm>
          <a:prstGeom prst="roundRect">
            <a:avLst>
              <a:gd name="adj" fmla="val 912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400" spc="300" dirty="0">
                <a:solidFill>
                  <a:schemeClr val="bg1"/>
                </a:solidFill>
              </a:rPr>
              <a:t>TRAILER</a:t>
            </a:r>
          </a:p>
        </p:txBody>
      </p:sp>
      <p:sp>
        <p:nvSpPr>
          <p:cNvPr id="24" name="Isosceles Triangle 25">
            <a:extLst>
              <a:ext uri="{FF2B5EF4-FFF2-40B4-BE49-F238E27FC236}">
                <a16:creationId xmlns:a16="http://schemas.microsoft.com/office/drawing/2014/main" id="{F472A560-5B17-D94C-8848-E9ABF6BE8627}"/>
              </a:ext>
            </a:extLst>
          </p:cNvPr>
          <p:cNvSpPr/>
          <p:nvPr/>
        </p:nvSpPr>
        <p:spPr>
          <a:xfrm rot="5400000">
            <a:off x="2371790" y="2785390"/>
            <a:ext cx="149158" cy="14288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624B45F-F053-6B45-952C-90B6BFFF0537}"/>
              </a:ext>
            </a:extLst>
          </p:cNvPr>
          <p:cNvSpPr txBox="1"/>
          <p:nvPr/>
        </p:nvSpPr>
        <p:spPr>
          <a:xfrm>
            <a:off x="293603" y="3429000"/>
            <a:ext cx="6472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0" i="0" dirty="0">
                <a:solidFill>
                  <a:schemeClr val="bg1"/>
                </a:solidFill>
                <a:effectLst/>
              </a:rPr>
              <a:t> </a:t>
            </a:r>
            <a:endParaRPr lang="pt-BR" sz="2000" dirty="0">
              <a:solidFill>
                <a:schemeClr val="bg1"/>
              </a:solidFill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26B47071-C0A5-8F4D-823B-DEE77845869E}"/>
              </a:ext>
            </a:extLst>
          </p:cNvPr>
          <p:cNvGrpSpPr/>
          <p:nvPr/>
        </p:nvGrpSpPr>
        <p:grpSpPr>
          <a:xfrm>
            <a:off x="120616" y="100707"/>
            <a:ext cx="11586475" cy="656181"/>
            <a:chOff x="120616" y="100707"/>
            <a:chExt cx="11586475" cy="656181"/>
          </a:xfrm>
        </p:grpSpPr>
        <p:pic>
          <p:nvPicPr>
            <p:cNvPr id="26" name="Imagem 25" descr="Ícone&#10;&#10;Descrição gerada automaticamente com confiança baixa">
              <a:extLst>
                <a:ext uri="{FF2B5EF4-FFF2-40B4-BE49-F238E27FC236}">
                  <a16:creationId xmlns:a16="http://schemas.microsoft.com/office/drawing/2014/main" id="{0CD7C61D-4051-9449-89C0-167CBE4D8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616" y="100707"/>
              <a:ext cx="1015457" cy="588648"/>
            </a:xfrm>
            <a:prstGeom prst="rect">
              <a:avLst/>
            </a:prstGeom>
          </p:spPr>
        </p:pic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69795480-2533-7741-AD6B-BE3367D4FE94}"/>
                </a:ext>
              </a:extLst>
            </p:cNvPr>
            <p:cNvSpPr txBox="1"/>
            <p:nvPr/>
          </p:nvSpPr>
          <p:spPr>
            <a:xfrm>
              <a:off x="1676401" y="395031"/>
              <a:ext cx="100306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spc="300" dirty="0">
                  <a:solidFill>
                    <a:schemeClr val="bg1"/>
                  </a:solidFill>
                </a:rPr>
                <a:t>INÍCIO          PESQUISA          MINHA LISTA          ORIGINAIS          FILMES          SÉRIES </a:t>
              </a:r>
            </a:p>
          </p:txBody>
        </p:sp>
        <p:pic>
          <p:nvPicPr>
            <p:cNvPr id="28" name="Imagem 27" descr="Ícone&#10;&#10;Descrição gerada automaticamente com confiança média">
              <a:extLst>
                <a:ext uri="{FF2B5EF4-FFF2-40B4-BE49-F238E27FC236}">
                  <a16:creationId xmlns:a16="http://schemas.microsoft.com/office/drawing/2014/main" id="{8707896B-85BF-D247-A454-481DFEA86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3540" y="420338"/>
              <a:ext cx="180253" cy="180253"/>
            </a:xfrm>
            <a:prstGeom prst="rect">
              <a:avLst/>
            </a:prstGeom>
          </p:spPr>
        </p:pic>
        <p:pic>
          <p:nvPicPr>
            <p:cNvPr id="29" name="Imagem 28" descr="Ícone&#10;&#10;Descrição gerada automaticamente">
              <a:extLst>
                <a:ext uri="{FF2B5EF4-FFF2-40B4-BE49-F238E27FC236}">
                  <a16:creationId xmlns:a16="http://schemas.microsoft.com/office/drawing/2014/main" id="{4F1E2CC1-3C65-ED42-8DFF-21FDB90CB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86380" y="407638"/>
              <a:ext cx="177800" cy="177800"/>
            </a:xfrm>
            <a:prstGeom prst="rect">
              <a:avLst/>
            </a:prstGeom>
          </p:spPr>
        </p:pic>
        <p:sp>
          <p:nvSpPr>
            <p:cNvPr id="30" name="Mais 29">
              <a:extLst>
                <a:ext uri="{FF2B5EF4-FFF2-40B4-BE49-F238E27FC236}">
                  <a16:creationId xmlns:a16="http://schemas.microsoft.com/office/drawing/2014/main" id="{C4A1932C-67CA-C143-836C-C10EDC2529C7}"/>
                </a:ext>
              </a:extLst>
            </p:cNvPr>
            <p:cNvSpPr/>
            <p:nvPr/>
          </p:nvSpPr>
          <p:spPr>
            <a:xfrm>
              <a:off x="4312920" y="422878"/>
              <a:ext cx="177800" cy="177800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Estrela de 5 Pontas 30">
              <a:extLst>
                <a:ext uri="{FF2B5EF4-FFF2-40B4-BE49-F238E27FC236}">
                  <a16:creationId xmlns:a16="http://schemas.microsoft.com/office/drawing/2014/main" id="{B63573C6-C934-7C44-A61A-DF66B96C2032}"/>
                </a:ext>
              </a:extLst>
            </p:cNvPr>
            <p:cNvSpPr/>
            <p:nvPr/>
          </p:nvSpPr>
          <p:spPr>
            <a:xfrm>
              <a:off x="6165938" y="453358"/>
              <a:ext cx="120562" cy="120562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2" name="Imagem 31" descr="Desenho de um cachorro&#10;&#10;Descrição gerada automaticamente com confiança média">
              <a:extLst>
                <a:ext uri="{FF2B5EF4-FFF2-40B4-BE49-F238E27FC236}">
                  <a16:creationId xmlns:a16="http://schemas.microsoft.com/office/drawing/2014/main" id="{671479A9-AAA1-C040-A431-145B5F336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01748" y="360117"/>
              <a:ext cx="278661" cy="278661"/>
            </a:xfrm>
            <a:prstGeom prst="rect">
              <a:avLst/>
            </a:prstGeom>
          </p:spPr>
        </p:pic>
        <p:pic>
          <p:nvPicPr>
            <p:cNvPr id="33" name="Imagem 32" descr="Ícone&#10;&#10;Descrição gerada automaticamente">
              <a:extLst>
                <a:ext uri="{FF2B5EF4-FFF2-40B4-BE49-F238E27FC236}">
                  <a16:creationId xmlns:a16="http://schemas.microsoft.com/office/drawing/2014/main" id="{0BAFEC47-513A-524D-B5AB-7A6116573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42538" y="236188"/>
              <a:ext cx="520700" cy="520700"/>
            </a:xfrm>
            <a:prstGeom prst="rect">
              <a:avLst/>
            </a:prstGeom>
          </p:spPr>
        </p:pic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8BF2AFF3-3F50-3148-A681-8E2D50B477F4}"/>
                </a:ext>
              </a:extLst>
            </p:cNvPr>
            <p:cNvSpPr txBox="1"/>
            <p:nvPr/>
          </p:nvSpPr>
          <p:spPr>
            <a:xfrm>
              <a:off x="10515599" y="395031"/>
              <a:ext cx="11736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spc="300" dirty="0">
                  <a:solidFill>
                    <a:schemeClr val="bg1"/>
                  </a:solidFill>
                </a:rPr>
                <a:t>GRUPO </a:t>
              </a:r>
              <a:r>
                <a:rPr lang="pt-BR" sz="1100" spc="300" dirty="0" err="1">
                  <a:solidFill>
                    <a:schemeClr val="bg1"/>
                  </a:solidFill>
                </a:rPr>
                <a:t>X</a:t>
              </a:r>
              <a:endParaRPr lang="pt-BR" spc="3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FA0039C4-ECCF-4389-B515-7ACC265A94DF}"/>
              </a:ext>
            </a:extLst>
          </p:cNvPr>
          <p:cNvSpPr txBox="1"/>
          <p:nvPr/>
        </p:nvSpPr>
        <p:spPr>
          <a:xfrm>
            <a:off x="277174" y="3410758"/>
            <a:ext cx="60935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Essa nação britânica tem três línguas próprias. Além do inglês, falado por quase toda a população, temos o gaélico escocês (falado nas Terras Altas) e ainda o </a:t>
            </a:r>
            <a:r>
              <a:rPr lang="pt-BR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Scots</a:t>
            </a:r>
            <a:r>
              <a:rPr lang="pt-BR" sz="20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, uma língua aparentada com o inglês.</a:t>
            </a:r>
          </a:p>
          <a:p>
            <a:endParaRPr lang="pt-BR" sz="2000" dirty="0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endParaRPr lang="pt-BR" sz="2000" dirty="0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1026" name="Picture 2" descr="SCOTLAND">
            <a:extLst>
              <a:ext uri="{FF2B5EF4-FFF2-40B4-BE49-F238E27FC236}">
                <a16:creationId xmlns:a16="http://schemas.microsoft.com/office/drawing/2014/main" id="{5EC8C5BB-B88E-4C47-ADE0-3F4629E90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560" y="2417979"/>
            <a:ext cx="4720416" cy="354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F652D6DD-C1C6-4B06-B5E3-B06B449018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572740"/>
              </p:ext>
            </p:extLst>
          </p:nvPr>
        </p:nvGraphicFramePr>
        <p:xfrm>
          <a:off x="358317" y="5561760"/>
          <a:ext cx="6210300" cy="426720"/>
        </p:xfrm>
        <a:graphic>
          <a:graphicData uri="http://schemas.openxmlformats.org/drawingml/2006/table">
            <a:tbl>
              <a:tblPr/>
              <a:tblGrid>
                <a:gridCol w="3105150">
                  <a:extLst>
                    <a:ext uri="{9D8B030D-6E8A-4147-A177-3AD203B41FA5}">
                      <a16:colId xmlns:a16="http://schemas.microsoft.com/office/drawing/2014/main" val="2992310514"/>
                    </a:ext>
                  </a:extLst>
                </a:gridCol>
                <a:gridCol w="3105150">
                  <a:extLst>
                    <a:ext uri="{9D8B030D-6E8A-4147-A177-3AD203B41FA5}">
                      <a16:colId xmlns:a16="http://schemas.microsoft.com/office/drawing/2014/main" val="683171424"/>
                    </a:ext>
                  </a:extLst>
                </a:gridCol>
              </a:tblGrid>
              <a:tr h="247650">
                <a:tc>
                  <a:txBody>
                    <a:bodyPr/>
                    <a:lstStyle/>
                    <a:p>
                      <a:r>
                        <a:rPr lang="pt-BR">
                          <a:effectLst/>
                        </a:rPr>
                        <a:t>Total de falantes:</a:t>
                      </a:r>
                    </a:p>
                  </a:txBody>
                  <a:tcPr marR="9525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effectLst/>
                        </a:rPr>
                        <a:t>1.5 milhões</a:t>
                      </a:r>
                    </a:p>
                  </a:txBody>
                  <a:tcPr marL="95250" marR="9525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9735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206846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A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FAC8D572-A724-F14B-84F5-EFFCC3E45674}"/>
              </a:ext>
            </a:extLst>
          </p:cNvPr>
          <p:cNvSpPr txBox="1"/>
          <p:nvPr/>
        </p:nvSpPr>
        <p:spPr>
          <a:xfrm>
            <a:off x="-297092" y="1414744"/>
            <a:ext cx="73440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Bebas Neue" panose="020B0606020202050201" pitchFamily="34" charset="77"/>
              </a:rPr>
              <a:t>Características da língua</a:t>
            </a:r>
          </a:p>
        </p:txBody>
      </p:sp>
      <p:sp>
        <p:nvSpPr>
          <p:cNvPr id="20" name="Retângulo Arredondado 19">
            <a:extLst>
              <a:ext uri="{FF2B5EF4-FFF2-40B4-BE49-F238E27FC236}">
                <a16:creationId xmlns:a16="http://schemas.microsoft.com/office/drawing/2014/main" id="{E6B11235-B5FA-B841-992C-F61EE2702BC4}"/>
              </a:ext>
            </a:extLst>
          </p:cNvPr>
          <p:cNvSpPr/>
          <p:nvPr/>
        </p:nvSpPr>
        <p:spPr>
          <a:xfrm>
            <a:off x="298732" y="2642017"/>
            <a:ext cx="1648822" cy="421818"/>
          </a:xfrm>
          <a:prstGeom prst="roundRect">
            <a:avLst>
              <a:gd name="adj" fmla="val 91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400" spc="300" dirty="0">
                <a:solidFill>
                  <a:schemeClr val="tx1"/>
                </a:solidFill>
              </a:rPr>
              <a:t>ASSISTIR</a:t>
            </a:r>
          </a:p>
        </p:txBody>
      </p:sp>
      <p:sp>
        <p:nvSpPr>
          <p:cNvPr id="21" name="Isosceles Triangle 25">
            <a:extLst>
              <a:ext uri="{FF2B5EF4-FFF2-40B4-BE49-F238E27FC236}">
                <a16:creationId xmlns:a16="http://schemas.microsoft.com/office/drawing/2014/main" id="{6F94EC0B-EEFA-A44A-ABA8-DA0D61C4BE20}"/>
              </a:ext>
            </a:extLst>
          </p:cNvPr>
          <p:cNvSpPr/>
          <p:nvPr/>
        </p:nvSpPr>
        <p:spPr>
          <a:xfrm rot="5400000">
            <a:off x="518140" y="2781485"/>
            <a:ext cx="149158" cy="14288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Retângulo Arredondado 22">
            <a:extLst>
              <a:ext uri="{FF2B5EF4-FFF2-40B4-BE49-F238E27FC236}">
                <a16:creationId xmlns:a16="http://schemas.microsoft.com/office/drawing/2014/main" id="{73CB5C48-663D-9D46-BF8A-029E38A5A495}"/>
              </a:ext>
            </a:extLst>
          </p:cNvPr>
          <p:cNvSpPr/>
          <p:nvPr/>
        </p:nvSpPr>
        <p:spPr>
          <a:xfrm>
            <a:off x="2170100" y="2642017"/>
            <a:ext cx="1648822" cy="421818"/>
          </a:xfrm>
          <a:prstGeom prst="roundRect">
            <a:avLst>
              <a:gd name="adj" fmla="val 912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400" spc="300" dirty="0">
                <a:solidFill>
                  <a:schemeClr val="bg1"/>
                </a:solidFill>
              </a:rPr>
              <a:t>TRAILER</a:t>
            </a:r>
          </a:p>
        </p:txBody>
      </p:sp>
      <p:sp>
        <p:nvSpPr>
          <p:cNvPr id="24" name="Isosceles Triangle 25">
            <a:extLst>
              <a:ext uri="{FF2B5EF4-FFF2-40B4-BE49-F238E27FC236}">
                <a16:creationId xmlns:a16="http://schemas.microsoft.com/office/drawing/2014/main" id="{F472A560-5B17-D94C-8848-E9ABF6BE8627}"/>
              </a:ext>
            </a:extLst>
          </p:cNvPr>
          <p:cNvSpPr/>
          <p:nvPr/>
        </p:nvSpPr>
        <p:spPr>
          <a:xfrm rot="5400000">
            <a:off x="2371790" y="2785390"/>
            <a:ext cx="149158" cy="14288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624B45F-F053-6B45-952C-90B6BFFF0537}"/>
              </a:ext>
            </a:extLst>
          </p:cNvPr>
          <p:cNvSpPr txBox="1"/>
          <p:nvPr/>
        </p:nvSpPr>
        <p:spPr>
          <a:xfrm>
            <a:off x="293603" y="3429000"/>
            <a:ext cx="6472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0" i="0" dirty="0">
                <a:solidFill>
                  <a:schemeClr val="bg1"/>
                </a:solidFill>
                <a:effectLst/>
              </a:rPr>
              <a:t> </a:t>
            </a:r>
            <a:endParaRPr lang="pt-BR" sz="2000" dirty="0">
              <a:solidFill>
                <a:schemeClr val="bg1"/>
              </a:solidFill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26B47071-C0A5-8F4D-823B-DEE77845869E}"/>
              </a:ext>
            </a:extLst>
          </p:cNvPr>
          <p:cNvGrpSpPr/>
          <p:nvPr/>
        </p:nvGrpSpPr>
        <p:grpSpPr>
          <a:xfrm>
            <a:off x="120616" y="100707"/>
            <a:ext cx="11586475" cy="656181"/>
            <a:chOff x="120616" y="100707"/>
            <a:chExt cx="11586475" cy="656181"/>
          </a:xfrm>
        </p:grpSpPr>
        <p:pic>
          <p:nvPicPr>
            <p:cNvPr id="26" name="Imagem 25" descr="Ícone&#10;&#10;Descrição gerada automaticamente com confiança baixa">
              <a:extLst>
                <a:ext uri="{FF2B5EF4-FFF2-40B4-BE49-F238E27FC236}">
                  <a16:creationId xmlns:a16="http://schemas.microsoft.com/office/drawing/2014/main" id="{0CD7C61D-4051-9449-89C0-167CBE4D8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616" y="100707"/>
              <a:ext cx="1015457" cy="588648"/>
            </a:xfrm>
            <a:prstGeom prst="rect">
              <a:avLst/>
            </a:prstGeom>
          </p:spPr>
        </p:pic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69795480-2533-7741-AD6B-BE3367D4FE94}"/>
                </a:ext>
              </a:extLst>
            </p:cNvPr>
            <p:cNvSpPr txBox="1"/>
            <p:nvPr/>
          </p:nvSpPr>
          <p:spPr>
            <a:xfrm>
              <a:off x="1676401" y="395031"/>
              <a:ext cx="100306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spc="300" dirty="0">
                  <a:solidFill>
                    <a:schemeClr val="bg1"/>
                  </a:solidFill>
                </a:rPr>
                <a:t>INÍCIO          PESQUISA          MINHA LISTA          ORIGINAIS          FILMES          SÉRIES </a:t>
              </a:r>
            </a:p>
          </p:txBody>
        </p:sp>
        <p:pic>
          <p:nvPicPr>
            <p:cNvPr id="28" name="Imagem 27" descr="Ícone&#10;&#10;Descrição gerada automaticamente com confiança média">
              <a:extLst>
                <a:ext uri="{FF2B5EF4-FFF2-40B4-BE49-F238E27FC236}">
                  <a16:creationId xmlns:a16="http://schemas.microsoft.com/office/drawing/2014/main" id="{8707896B-85BF-D247-A454-481DFEA86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3540" y="420338"/>
              <a:ext cx="180253" cy="180253"/>
            </a:xfrm>
            <a:prstGeom prst="rect">
              <a:avLst/>
            </a:prstGeom>
          </p:spPr>
        </p:pic>
        <p:pic>
          <p:nvPicPr>
            <p:cNvPr id="29" name="Imagem 28" descr="Ícone&#10;&#10;Descrição gerada automaticamente">
              <a:extLst>
                <a:ext uri="{FF2B5EF4-FFF2-40B4-BE49-F238E27FC236}">
                  <a16:creationId xmlns:a16="http://schemas.microsoft.com/office/drawing/2014/main" id="{4F1E2CC1-3C65-ED42-8DFF-21FDB90CB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86380" y="407638"/>
              <a:ext cx="177800" cy="177800"/>
            </a:xfrm>
            <a:prstGeom prst="rect">
              <a:avLst/>
            </a:prstGeom>
          </p:spPr>
        </p:pic>
        <p:sp>
          <p:nvSpPr>
            <p:cNvPr id="30" name="Mais 29">
              <a:extLst>
                <a:ext uri="{FF2B5EF4-FFF2-40B4-BE49-F238E27FC236}">
                  <a16:creationId xmlns:a16="http://schemas.microsoft.com/office/drawing/2014/main" id="{C4A1932C-67CA-C143-836C-C10EDC2529C7}"/>
                </a:ext>
              </a:extLst>
            </p:cNvPr>
            <p:cNvSpPr/>
            <p:nvPr/>
          </p:nvSpPr>
          <p:spPr>
            <a:xfrm>
              <a:off x="4312920" y="422878"/>
              <a:ext cx="177800" cy="177800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Estrela de 5 Pontas 30">
              <a:extLst>
                <a:ext uri="{FF2B5EF4-FFF2-40B4-BE49-F238E27FC236}">
                  <a16:creationId xmlns:a16="http://schemas.microsoft.com/office/drawing/2014/main" id="{B63573C6-C934-7C44-A61A-DF66B96C2032}"/>
                </a:ext>
              </a:extLst>
            </p:cNvPr>
            <p:cNvSpPr/>
            <p:nvPr/>
          </p:nvSpPr>
          <p:spPr>
            <a:xfrm>
              <a:off x="6165938" y="453358"/>
              <a:ext cx="120562" cy="120562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2" name="Imagem 31" descr="Desenho de um cachorro&#10;&#10;Descrição gerada automaticamente com confiança média">
              <a:extLst>
                <a:ext uri="{FF2B5EF4-FFF2-40B4-BE49-F238E27FC236}">
                  <a16:creationId xmlns:a16="http://schemas.microsoft.com/office/drawing/2014/main" id="{671479A9-AAA1-C040-A431-145B5F336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01748" y="360117"/>
              <a:ext cx="278661" cy="278661"/>
            </a:xfrm>
            <a:prstGeom prst="rect">
              <a:avLst/>
            </a:prstGeom>
          </p:spPr>
        </p:pic>
        <p:pic>
          <p:nvPicPr>
            <p:cNvPr id="33" name="Imagem 32" descr="Ícone&#10;&#10;Descrição gerada automaticamente">
              <a:extLst>
                <a:ext uri="{FF2B5EF4-FFF2-40B4-BE49-F238E27FC236}">
                  <a16:creationId xmlns:a16="http://schemas.microsoft.com/office/drawing/2014/main" id="{0BAFEC47-513A-524D-B5AB-7A6116573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42538" y="236188"/>
              <a:ext cx="520700" cy="520700"/>
            </a:xfrm>
            <a:prstGeom prst="rect">
              <a:avLst/>
            </a:prstGeom>
          </p:spPr>
        </p:pic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8BF2AFF3-3F50-3148-A681-8E2D50B477F4}"/>
                </a:ext>
              </a:extLst>
            </p:cNvPr>
            <p:cNvSpPr txBox="1"/>
            <p:nvPr/>
          </p:nvSpPr>
          <p:spPr>
            <a:xfrm>
              <a:off x="10515599" y="395031"/>
              <a:ext cx="11736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spc="300" dirty="0">
                  <a:solidFill>
                    <a:schemeClr val="bg1"/>
                  </a:solidFill>
                </a:rPr>
                <a:t>GRUPO </a:t>
              </a:r>
              <a:r>
                <a:rPr lang="pt-BR" sz="1100" spc="300" dirty="0" err="1">
                  <a:solidFill>
                    <a:schemeClr val="bg1"/>
                  </a:solidFill>
                </a:rPr>
                <a:t>X</a:t>
              </a:r>
              <a:endParaRPr lang="pt-BR" spc="3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FA0039C4-ECCF-4389-B515-7ACC265A94DF}"/>
              </a:ext>
            </a:extLst>
          </p:cNvPr>
          <p:cNvSpPr txBox="1"/>
          <p:nvPr/>
        </p:nvSpPr>
        <p:spPr>
          <a:xfrm>
            <a:off x="277174" y="3410758"/>
            <a:ext cx="60935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Uma das principais características do inglês escocês é o famoso "r" </a:t>
            </a:r>
            <a:r>
              <a:rPr lang="pt-BR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enrrolado</a:t>
            </a:r>
            <a:r>
              <a:rPr lang="pt-BR" sz="20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, que tem uma pronúncia semelhante a do nosso "r" em palavras como "grato", "frase", "grande", etc. Outra especificidade marcante no inglês escocês é a pronúncia das vogais que é um pouco diferente da pronúncia das vogais em inglês standard.</a:t>
            </a:r>
          </a:p>
        </p:txBody>
      </p:sp>
      <p:pic>
        <p:nvPicPr>
          <p:cNvPr id="2" name="Picture 2" descr="Como estudar inglês em tempos de pandemia?">
            <a:extLst>
              <a:ext uri="{FF2B5EF4-FFF2-40B4-BE49-F238E27FC236}">
                <a16:creationId xmlns:a16="http://schemas.microsoft.com/office/drawing/2014/main" id="{E3A9DDBB-57E0-4D9C-8705-12E7077C0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678" y="2394990"/>
            <a:ext cx="5099678" cy="382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91940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A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FAC8D572-A724-F14B-84F5-EFFCC3E45674}"/>
              </a:ext>
            </a:extLst>
          </p:cNvPr>
          <p:cNvSpPr txBox="1"/>
          <p:nvPr/>
        </p:nvSpPr>
        <p:spPr>
          <a:xfrm>
            <a:off x="108154" y="1444636"/>
            <a:ext cx="65835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Bebas Neue" panose="020B0606020202050201" pitchFamily="34" charset="77"/>
              </a:rPr>
              <a:t>Expressões linguísticas </a:t>
            </a:r>
          </a:p>
        </p:txBody>
      </p:sp>
      <p:sp>
        <p:nvSpPr>
          <p:cNvPr id="20" name="Retângulo Arredondado 19">
            <a:extLst>
              <a:ext uri="{FF2B5EF4-FFF2-40B4-BE49-F238E27FC236}">
                <a16:creationId xmlns:a16="http://schemas.microsoft.com/office/drawing/2014/main" id="{E6B11235-B5FA-B841-992C-F61EE2702BC4}"/>
              </a:ext>
            </a:extLst>
          </p:cNvPr>
          <p:cNvSpPr/>
          <p:nvPr/>
        </p:nvSpPr>
        <p:spPr>
          <a:xfrm>
            <a:off x="298732" y="2642017"/>
            <a:ext cx="1648822" cy="421818"/>
          </a:xfrm>
          <a:prstGeom prst="roundRect">
            <a:avLst>
              <a:gd name="adj" fmla="val 91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400" spc="300" dirty="0">
                <a:solidFill>
                  <a:schemeClr val="tx1"/>
                </a:solidFill>
              </a:rPr>
              <a:t>ASSISTIR</a:t>
            </a:r>
          </a:p>
        </p:txBody>
      </p:sp>
      <p:sp>
        <p:nvSpPr>
          <p:cNvPr id="21" name="Isosceles Triangle 25">
            <a:extLst>
              <a:ext uri="{FF2B5EF4-FFF2-40B4-BE49-F238E27FC236}">
                <a16:creationId xmlns:a16="http://schemas.microsoft.com/office/drawing/2014/main" id="{6F94EC0B-EEFA-A44A-ABA8-DA0D61C4BE20}"/>
              </a:ext>
            </a:extLst>
          </p:cNvPr>
          <p:cNvSpPr/>
          <p:nvPr/>
        </p:nvSpPr>
        <p:spPr>
          <a:xfrm rot="5400000">
            <a:off x="518140" y="2781485"/>
            <a:ext cx="149158" cy="14288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Retângulo Arredondado 22">
            <a:extLst>
              <a:ext uri="{FF2B5EF4-FFF2-40B4-BE49-F238E27FC236}">
                <a16:creationId xmlns:a16="http://schemas.microsoft.com/office/drawing/2014/main" id="{73CB5C48-663D-9D46-BF8A-029E38A5A495}"/>
              </a:ext>
            </a:extLst>
          </p:cNvPr>
          <p:cNvSpPr/>
          <p:nvPr/>
        </p:nvSpPr>
        <p:spPr>
          <a:xfrm>
            <a:off x="2170100" y="2642017"/>
            <a:ext cx="1648822" cy="421818"/>
          </a:xfrm>
          <a:prstGeom prst="roundRect">
            <a:avLst>
              <a:gd name="adj" fmla="val 912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400" spc="300" dirty="0">
                <a:solidFill>
                  <a:schemeClr val="bg1"/>
                </a:solidFill>
              </a:rPr>
              <a:t>TRAILER</a:t>
            </a:r>
          </a:p>
        </p:txBody>
      </p:sp>
      <p:sp>
        <p:nvSpPr>
          <p:cNvPr id="24" name="Isosceles Triangle 25">
            <a:extLst>
              <a:ext uri="{FF2B5EF4-FFF2-40B4-BE49-F238E27FC236}">
                <a16:creationId xmlns:a16="http://schemas.microsoft.com/office/drawing/2014/main" id="{F472A560-5B17-D94C-8848-E9ABF6BE8627}"/>
              </a:ext>
            </a:extLst>
          </p:cNvPr>
          <p:cNvSpPr/>
          <p:nvPr/>
        </p:nvSpPr>
        <p:spPr>
          <a:xfrm rot="5400000">
            <a:off x="2371790" y="2785390"/>
            <a:ext cx="149158" cy="14288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624B45F-F053-6B45-952C-90B6BFFF0537}"/>
              </a:ext>
            </a:extLst>
          </p:cNvPr>
          <p:cNvSpPr txBox="1"/>
          <p:nvPr/>
        </p:nvSpPr>
        <p:spPr>
          <a:xfrm>
            <a:off x="293603" y="3429000"/>
            <a:ext cx="6472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0" i="0" dirty="0">
                <a:solidFill>
                  <a:schemeClr val="bg1"/>
                </a:solidFill>
                <a:effectLst/>
              </a:rPr>
              <a:t> </a:t>
            </a:r>
            <a:endParaRPr lang="pt-BR" sz="2000" dirty="0">
              <a:solidFill>
                <a:schemeClr val="bg1"/>
              </a:solidFill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26B47071-C0A5-8F4D-823B-DEE77845869E}"/>
              </a:ext>
            </a:extLst>
          </p:cNvPr>
          <p:cNvGrpSpPr/>
          <p:nvPr/>
        </p:nvGrpSpPr>
        <p:grpSpPr>
          <a:xfrm>
            <a:off x="120616" y="100707"/>
            <a:ext cx="11586475" cy="656181"/>
            <a:chOff x="120616" y="100707"/>
            <a:chExt cx="11586475" cy="656181"/>
          </a:xfrm>
        </p:grpSpPr>
        <p:pic>
          <p:nvPicPr>
            <p:cNvPr id="26" name="Imagem 25" descr="Ícone&#10;&#10;Descrição gerada automaticamente com confiança baixa">
              <a:extLst>
                <a:ext uri="{FF2B5EF4-FFF2-40B4-BE49-F238E27FC236}">
                  <a16:creationId xmlns:a16="http://schemas.microsoft.com/office/drawing/2014/main" id="{0CD7C61D-4051-9449-89C0-167CBE4D8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616" y="100707"/>
              <a:ext cx="1015457" cy="588648"/>
            </a:xfrm>
            <a:prstGeom prst="rect">
              <a:avLst/>
            </a:prstGeom>
          </p:spPr>
        </p:pic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69795480-2533-7741-AD6B-BE3367D4FE94}"/>
                </a:ext>
              </a:extLst>
            </p:cNvPr>
            <p:cNvSpPr txBox="1"/>
            <p:nvPr/>
          </p:nvSpPr>
          <p:spPr>
            <a:xfrm>
              <a:off x="1676401" y="395031"/>
              <a:ext cx="100306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spc="300" dirty="0">
                  <a:solidFill>
                    <a:schemeClr val="bg1"/>
                  </a:solidFill>
                </a:rPr>
                <a:t>INÍCIO          PESQUISA          MINHA LISTA          ORIGINAIS          FILMES          SÉRIES </a:t>
              </a:r>
            </a:p>
          </p:txBody>
        </p:sp>
        <p:pic>
          <p:nvPicPr>
            <p:cNvPr id="28" name="Imagem 27" descr="Ícone&#10;&#10;Descrição gerada automaticamente com confiança média">
              <a:extLst>
                <a:ext uri="{FF2B5EF4-FFF2-40B4-BE49-F238E27FC236}">
                  <a16:creationId xmlns:a16="http://schemas.microsoft.com/office/drawing/2014/main" id="{8707896B-85BF-D247-A454-481DFEA86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3540" y="420338"/>
              <a:ext cx="180253" cy="180253"/>
            </a:xfrm>
            <a:prstGeom prst="rect">
              <a:avLst/>
            </a:prstGeom>
          </p:spPr>
        </p:pic>
        <p:pic>
          <p:nvPicPr>
            <p:cNvPr id="29" name="Imagem 28" descr="Ícone&#10;&#10;Descrição gerada automaticamente">
              <a:extLst>
                <a:ext uri="{FF2B5EF4-FFF2-40B4-BE49-F238E27FC236}">
                  <a16:creationId xmlns:a16="http://schemas.microsoft.com/office/drawing/2014/main" id="{4F1E2CC1-3C65-ED42-8DFF-21FDB90CB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86380" y="407638"/>
              <a:ext cx="177800" cy="177800"/>
            </a:xfrm>
            <a:prstGeom prst="rect">
              <a:avLst/>
            </a:prstGeom>
          </p:spPr>
        </p:pic>
        <p:sp>
          <p:nvSpPr>
            <p:cNvPr id="30" name="Mais 29">
              <a:extLst>
                <a:ext uri="{FF2B5EF4-FFF2-40B4-BE49-F238E27FC236}">
                  <a16:creationId xmlns:a16="http://schemas.microsoft.com/office/drawing/2014/main" id="{C4A1932C-67CA-C143-836C-C10EDC2529C7}"/>
                </a:ext>
              </a:extLst>
            </p:cNvPr>
            <p:cNvSpPr/>
            <p:nvPr/>
          </p:nvSpPr>
          <p:spPr>
            <a:xfrm>
              <a:off x="4312920" y="422878"/>
              <a:ext cx="177800" cy="177800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Estrela de 5 Pontas 30">
              <a:extLst>
                <a:ext uri="{FF2B5EF4-FFF2-40B4-BE49-F238E27FC236}">
                  <a16:creationId xmlns:a16="http://schemas.microsoft.com/office/drawing/2014/main" id="{B63573C6-C934-7C44-A61A-DF66B96C2032}"/>
                </a:ext>
              </a:extLst>
            </p:cNvPr>
            <p:cNvSpPr/>
            <p:nvPr/>
          </p:nvSpPr>
          <p:spPr>
            <a:xfrm>
              <a:off x="6165938" y="453358"/>
              <a:ext cx="120562" cy="120562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2" name="Imagem 31" descr="Desenho de um cachorro&#10;&#10;Descrição gerada automaticamente com confiança média">
              <a:extLst>
                <a:ext uri="{FF2B5EF4-FFF2-40B4-BE49-F238E27FC236}">
                  <a16:creationId xmlns:a16="http://schemas.microsoft.com/office/drawing/2014/main" id="{671479A9-AAA1-C040-A431-145B5F336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01748" y="360117"/>
              <a:ext cx="278661" cy="278661"/>
            </a:xfrm>
            <a:prstGeom prst="rect">
              <a:avLst/>
            </a:prstGeom>
          </p:spPr>
        </p:pic>
        <p:pic>
          <p:nvPicPr>
            <p:cNvPr id="33" name="Imagem 32" descr="Ícone&#10;&#10;Descrição gerada automaticamente">
              <a:extLst>
                <a:ext uri="{FF2B5EF4-FFF2-40B4-BE49-F238E27FC236}">
                  <a16:creationId xmlns:a16="http://schemas.microsoft.com/office/drawing/2014/main" id="{0BAFEC47-513A-524D-B5AB-7A6116573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42538" y="236188"/>
              <a:ext cx="520700" cy="520700"/>
            </a:xfrm>
            <a:prstGeom prst="rect">
              <a:avLst/>
            </a:prstGeom>
          </p:spPr>
        </p:pic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8BF2AFF3-3F50-3148-A681-8E2D50B477F4}"/>
                </a:ext>
              </a:extLst>
            </p:cNvPr>
            <p:cNvSpPr txBox="1"/>
            <p:nvPr/>
          </p:nvSpPr>
          <p:spPr>
            <a:xfrm>
              <a:off x="10515599" y="395031"/>
              <a:ext cx="11736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spc="300" dirty="0">
                  <a:solidFill>
                    <a:schemeClr val="bg1"/>
                  </a:solidFill>
                </a:rPr>
                <a:t>GRUPO </a:t>
              </a:r>
              <a:r>
                <a:rPr lang="pt-BR" sz="1100" spc="300" dirty="0" err="1">
                  <a:solidFill>
                    <a:schemeClr val="bg1"/>
                  </a:solidFill>
                </a:rPr>
                <a:t>X</a:t>
              </a:r>
              <a:endParaRPr lang="pt-BR" spc="3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FA0039C4-ECCF-4389-B515-7ACC265A94DF}"/>
              </a:ext>
            </a:extLst>
          </p:cNvPr>
          <p:cNvSpPr txBox="1"/>
          <p:nvPr/>
        </p:nvSpPr>
        <p:spPr>
          <a:xfrm>
            <a:off x="193000" y="3287873"/>
            <a:ext cx="60935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Além da </a:t>
            </a:r>
            <a:r>
              <a:rPr lang="pt-BR" sz="2000" u="sng" dirty="0">
                <a:solidFill>
                  <a:schemeClr val="bg1"/>
                </a:solidFill>
                <a:latin typeface="Open Sans"/>
                <a:ea typeface="Open Sans"/>
                <a:cs typeface="Open Sans"/>
                <a:hlinkClick r:id="rId7" tooltip="Pronúnci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pronúncia</a:t>
            </a:r>
            <a:r>
              <a:rPr lang="pt-BR" sz="20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, </a:t>
            </a:r>
            <a:r>
              <a:rPr lang="pt-BR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gramática</a:t>
            </a:r>
            <a:r>
              <a:rPr lang="pt-BR" sz="20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 e expressões distintas, o inglês escocês tem um vocabulário distinto, particularmente pertencente a instituições escocesas como a Igreja da Escócia, o governo local e a educação e sistemas jurídicos.</a:t>
            </a:r>
          </a:p>
          <a:p>
            <a:endParaRPr lang="pt-BR" sz="2000" dirty="0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3074" name="Picture 2" descr="As expressões escocesas refletem a cultura rica e variada do país">
            <a:extLst>
              <a:ext uri="{FF2B5EF4-FFF2-40B4-BE49-F238E27FC236}">
                <a16:creationId xmlns:a16="http://schemas.microsoft.com/office/drawing/2014/main" id="{948D69D4-8225-4A6A-904C-B70106860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560" y="1625342"/>
            <a:ext cx="4681728" cy="249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ntercâmbio Escócia: país incentiva o multiculturalismo">
            <a:extLst>
              <a:ext uri="{FF2B5EF4-FFF2-40B4-BE49-F238E27FC236}">
                <a16:creationId xmlns:a16="http://schemas.microsoft.com/office/drawing/2014/main" id="{07059020-D319-4B8F-8427-CC0E1EA5D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363" y="4345289"/>
            <a:ext cx="4227005" cy="232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9687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A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aixaDeTexto 20">
            <a:extLst>
              <a:ext uri="{FF2B5EF4-FFF2-40B4-BE49-F238E27FC236}">
                <a16:creationId xmlns:a16="http://schemas.microsoft.com/office/drawing/2014/main" id="{0CC92C51-CC69-B242-9C73-EF66D9C61F37}"/>
              </a:ext>
            </a:extLst>
          </p:cNvPr>
          <p:cNvSpPr txBox="1"/>
          <p:nvPr/>
        </p:nvSpPr>
        <p:spPr>
          <a:xfrm>
            <a:off x="438150" y="304800"/>
            <a:ext cx="2552700" cy="571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9E39E38-BD6A-6840-B437-20504919C911}"/>
              </a:ext>
            </a:extLst>
          </p:cNvPr>
          <p:cNvSpPr txBox="1"/>
          <p:nvPr/>
        </p:nvSpPr>
        <p:spPr>
          <a:xfrm>
            <a:off x="-1547876" y="82718"/>
            <a:ext cx="609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Bebas Neue" panose="020B0606020202050201" pitchFamily="34" charset="77"/>
              </a:rPr>
              <a:t>Inglês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739729E4-645E-9546-B4CC-859347D428F7}"/>
              </a:ext>
            </a:extLst>
          </p:cNvPr>
          <p:cNvSpPr txBox="1"/>
          <p:nvPr/>
        </p:nvSpPr>
        <p:spPr>
          <a:xfrm>
            <a:off x="438150" y="876300"/>
            <a:ext cx="10789920" cy="8063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 inglês</a:t>
            </a:r>
            <a:r>
              <a:rPr lang="pt-BR" sz="20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 escocês  é característico e único, bem diferente e com muitas curiosidades em relação ao de seus vizinhos de território.</a:t>
            </a:r>
          </a:p>
          <a:p>
            <a:endParaRPr lang="pt-BR" sz="2000" dirty="0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O som de dois “u” juntos na palavra (</a:t>
            </a:r>
            <a:r>
              <a:rPr lang="pt-BR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good</a:t>
            </a:r>
            <a:r>
              <a:rPr lang="pt-BR" sz="20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 – </a:t>
            </a:r>
            <a:r>
              <a:rPr lang="pt-BR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guud</a:t>
            </a:r>
            <a:r>
              <a:rPr lang="pt-BR" sz="20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Diferenças no sotaque nas contrações de “</a:t>
            </a:r>
            <a:r>
              <a:rPr lang="pt-BR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not</a:t>
            </a:r>
            <a:r>
              <a:rPr lang="pt-BR" sz="20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” (o </a:t>
            </a:r>
            <a:r>
              <a:rPr lang="pt-BR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can’t</a:t>
            </a:r>
            <a:r>
              <a:rPr lang="pt-BR" sz="20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 vira “</a:t>
            </a:r>
            <a:r>
              <a:rPr lang="pt-BR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cannae</a:t>
            </a:r>
            <a:r>
              <a:rPr lang="pt-BR" sz="20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”, o </a:t>
            </a:r>
            <a:r>
              <a:rPr lang="pt-BR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didn’t</a:t>
            </a:r>
            <a:r>
              <a:rPr lang="pt-BR" sz="20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, “</a:t>
            </a:r>
            <a:r>
              <a:rPr lang="pt-BR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dinnae</a:t>
            </a:r>
            <a:r>
              <a:rPr lang="pt-BR" sz="20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”, o </a:t>
            </a:r>
            <a:r>
              <a:rPr lang="pt-BR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wouldn’t</a:t>
            </a:r>
            <a:r>
              <a:rPr lang="pt-BR" sz="20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, “</a:t>
            </a:r>
            <a:r>
              <a:rPr lang="pt-BR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wouldnae</a:t>
            </a:r>
            <a:r>
              <a:rPr lang="pt-BR" sz="20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” e assim por diante).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Eles “comem” a letra t (</a:t>
            </a:r>
            <a:r>
              <a:rPr lang="pt-BR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battle</a:t>
            </a:r>
            <a:r>
              <a:rPr lang="pt-BR" sz="20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 - </a:t>
            </a:r>
            <a:r>
              <a:rPr lang="pt-BR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ba’el</a:t>
            </a:r>
            <a:r>
              <a:rPr lang="pt-BR" sz="20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) </a:t>
            </a:r>
          </a:p>
          <a:p>
            <a:endParaRPr lang="pt-BR" sz="2000" dirty="0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Algumas palavras com “i” podem sair mais anasaladas ( fine sai como “</a:t>
            </a:r>
            <a:r>
              <a:rPr lang="pt-BR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fêine</a:t>
            </a:r>
            <a:r>
              <a:rPr lang="pt-BR" sz="20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”, </a:t>
            </a:r>
            <a:r>
              <a:rPr lang="pt-BR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wine</a:t>
            </a:r>
            <a:r>
              <a:rPr lang="pt-BR" sz="20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 como “</a:t>
            </a:r>
            <a:r>
              <a:rPr lang="pt-BR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wêine</a:t>
            </a:r>
            <a:r>
              <a:rPr lang="pt-BR" sz="20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” e </a:t>
            </a:r>
            <a:r>
              <a:rPr lang="pt-BR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interesting</a:t>
            </a:r>
            <a:r>
              <a:rPr lang="pt-BR" sz="20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 como “</a:t>
            </a:r>
            <a:r>
              <a:rPr lang="pt-BR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ênteresting</a:t>
            </a:r>
            <a:r>
              <a:rPr lang="pt-BR" sz="20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”). </a:t>
            </a:r>
          </a:p>
          <a:p>
            <a:endParaRPr lang="pt-BR" sz="2000" dirty="0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Algumas vogais soam diferente: </a:t>
            </a:r>
          </a:p>
          <a:p>
            <a:pPr algn="l"/>
            <a:r>
              <a:rPr lang="it-IT" sz="20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A = /ê/ </a:t>
            </a:r>
          </a:p>
          <a:p>
            <a:pPr algn="l"/>
            <a:r>
              <a:rPr lang="it-IT" sz="20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E = /i/</a:t>
            </a:r>
          </a:p>
          <a:p>
            <a:pPr algn="l"/>
            <a:r>
              <a:rPr lang="it-IT" sz="20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I = /ai/</a:t>
            </a:r>
          </a:p>
          <a:p>
            <a:pPr algn="l"/>
            <a:r>
              <a:rPr lang="it-IT" sz="20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O = /ô/</a:t>
            </a:r>
          </a:p>
          <a:p>
            <a:pPr algn="l"/>
            <a:r>
              <a:rPr lang="it-IT" sz="20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U = /ju/</a:t>
            </a:r>
          </a:p>
          <a:p>
            <a:endParaRPr lang="pt-BR" sz="2000" b="1" i="0" dirty="0">
              <a:solidFill>
                <a:srgbClr val="003057"/>
              </a:solidFill>
              <a:effectLst/>
              <a:latin typeface="Open Sans" panose="020B0606030504020204" pitchFamily="34" charset="0"/>
            </a:endParaRPr>
          </a:p>
          <a:p>
            <a:endParaRPr lang="pt-BR" sz="2000" dirty="0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endParaRPr lang="pt-BR" sz="2000" dirty="0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endParaRPr lang="pt-BR" sz="2000" dirty="0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endParaRPr lang="pt-BR" sz="2000" dirty="0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endParaRPr lang="pt-BR" sz="2000" dirty="0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endParaRPr lang="pt-BR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78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A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aixaDeTexto 20">
            <a:extLst>
              <a:ext uri="{FF2B5EF4-FFF2-40B4-BE49-F238E27FC236}">
                <a16:creationId xmlns:a16="http://schemas.microsoft.com/office/drawing/2014/main" id="{0CC92C51-CC69-B242-9C73-EF66D9C61F37}"/>
              </a:ext>
            </a:extLst>
          </p:cNvPr>
          <p:cNvSpPr txBox="1"/>
          <p:nvPr/>
        </p:nvSpPr>
        <p:spPr>
          <a:xfrm>
            <a:off x="438150" y="304800"/>
            <a:ext cx="2552700" cy="571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739729E4-645E-9546-B4CC-859347D428F7}"/>
              </a:ext>
            </a:extLst>
          </p:cNvPr>
          <p:cNvSpPr txBox="1"/>
          <p:nvPr/>
        </p:nvSpPr>
        <p:spPr>
          <a:xfrm>
            <a:off x="438150" y="1174435"/>
            <a:ext cx="107899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000" dirty="0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endParaRPr lang="pt-BR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8" name="Imagem 17" descr="Texto, Linha do tempo&#10;&#10;Descrição gerada automaticamente">
            <a:extLst>
              <a:ext uri="{FF2B5EF4-FFF2-40B4-BE49-F238E27FC236}">
                <a16:creationId xmlns:a16="http://schemas.microsoft.com/office/drawing/2014/main" id="{FE9B9CBF-6002-4FA7-A09A-1EF7BEB82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1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A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Arredondado 8">
            <a:extLst>
              <a:ext uri="{FF2B5EF4-FFF2-40B4-BE49-F238E27FC236}">
                <a16:creationId xmlns:a16="http://schemas.microsoft.com/office/drawing/2014/main" id="{E7DD837F-7EAF-7141-9D61-6C2746BD3904}"/>
              </a:ext>
            </a:extLst>
          </p:cNvPr>
          <p:cNvSpPr/>
          <p:nvPr/>
        </p:nvSpPr>
        <p:spPr>
          <a:xfrm>
            <a:off x="9434945" y="217259"/>
            <a:ext cx="2313709" cy="644060"/>
          </a:xfrm>
          <a:prstGeom prst="roundRect">
            <a:avLst/>
          </a:prstGeom>
          <a:solidFill>
            <a:schemeClr val="bg2">
              <a:lumMod val="75000"/>
              <a:alpha val="485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spc="300" dirty="0">
                <a:latin typeface="Century Gothic" panose="020B0502020202020204" pitchFamily="34" charset="0"/>
                <a:cs typeface="Arial" panose="020B0604020202020204" pitchFamily="34" charset="0"/>
              </a:rPr>
              <a:t>SAIR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52C18B7-D6B5-7C45-A6D2-8E72BE4D721A}"/>
              </a:ext>
            </a:extLst>
          </p:cNvPr>
          <p:cNvSpPr txBox="1"/>
          <p:nvPr/>
        </p:nvSpPr>
        <p:spPr>
          <a:xfrm>
            <a:off x="3302678" y="2875002"/>
            <a:ext cx="77750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b="1">
                <a:solidFill>
                  <a:schemeClr val="bg1"/>
                </a:solidFill>
                <a:latin typeface="Century Gothic" panose="020B0502020202020204" pitchFamily="34" charset="0"/>
              </a:rPr>
              <a:t>OBRIGADA </a:t>
            </a:r>
            <a:r>
              <a:rPr lang="pt-BR" sz="6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!!</a:t>
            </a:r>
          </a:p>
        </p:txBody>
      </p:sp>
      <p:pic>
        <p:nvPicPr>
          <p:cNvPr id="28" name="Imagem 27" descr="Ícone&#10;&#10;Descrição gerada automaticamente com confiança baixa">
            <a:extLst>
              <a:ext uri="{FF2B5EF4-FFF2-40B4-BE49-F238E27FC236}">
                <a16:creationId xmlns:a16="http://schemas.microsoft.com/office/drawing/2014/main" id="{94456453-44DB-E14D-BA03-4A75D4096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16" y="100707"/>
            <a:ext cx="1015457" cy="58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869446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A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0" name="Picture 10" descr="Rapunzel (Disney) – Wikipédia, a enciclopédia livre">
            <a:extLst>
              <a:ext uri="{FF2B5EF4-FFF2-40B4-BE49-F238E27FC236}">
                <a16:creationId xmlns:a16="http://schemas.microsoft.com/office/drawing/2014/main" id="{74F1C8D6-AC74-4E8B-B0CA-4DABBE708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256" y="2142019"/>
            <a:ext cx="1661077" cy="230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Arredondado 8">
            <a:extLst>
              <a:ext uri="{FF2B5EF4-FFF2-40B4-BE49-F238E27FC236}">
                <a16:creationId xmlns:a16="http://schemas.microsoft.com/office/drawing/2014/main" id="{E7DD837F-7EAF-7141-9D61-6C2746BD3904}"/>
              </a:ext>
            </a:extLst>
          </p:cNvPr>
          <p:cNvSpPr/>
          <p:nvPr/>
        </p:nvSpPr>
        <p:spPr>
          <a:xfrm>
            <a:off x="9434945" y="217259"/>
            <a:ext cx="2313709" cy="644060"/>
          </a:xfrm>
          <a:prstGeom prst="roundRect">
            <a:avLst/>
          </a:prstGeom>
          <a:solidFill>
            <a:schemeClr val="bg2">
              <a:lumMod val="75000"/>
              <a:alpha val="485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spc="300" dirty="0">
                <a:latin typeface="Century Gothic" panose="020B0502020202020204" pitchFamily="34" charset="0"/>
                <a:cs typeface="Arial" panose="020B0604020202020204" pitchFamily="34" charset="0"/>
              </a:rPr>
              <a:t>EDITAR PERFIS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52C18B7-D6B5-7C45-A6D2-8E72BE4D721A}"/>
              </a:ext>
            </a:extLst>
          </p:cNvPr>
          <p:cNvSpPr txBox="1"/>
          <p:nvPr/>
        </p:nvSpPr>
        <p:spPr>
          <a:xfrm>
            <a:off x="3075136" y="1059572"/>
            <a:ext cx="6359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Quem está apresentando?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5973844-E2F6-A949-A552-7E64FE1F3573}"/>
              </a:ext>
            </a:extLst>
          </p:cNvPr>
          <p:cNvSpPr txBox="1"/>
          <p:nvPr/>
        </p:nvSpPr>
        <p:spPr>
          <a:xfrm>
            <a:off x="1059040" y="4515962"/>
            <a:ext cx="1605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Julia Peres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374E16E-6054-D24D-A8B2-E374B73E8984}"/>
              </a:ext>
            </a:extLst>
          </p:cNvPr>
          <p:cNvSpPr txBox="1"/>
          <p:nvPr/>
        </p:nvSpPr>
        <p:spPr>
          <a:xfrm>
            <a:off x="3075136" y="4515962"/>
            <a:ext cx="1950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Arthur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701796B-6AA5-504F-A08C-EC533A1CAB7E}"/>
              </a:ext>
            </a:extLst>
          </p:cNvPr>
          <p:cNvSpPr txBox="1"/>
          <p:nvPr/>
        </p:nvSpPr>
        <p:spPr>
          <a:xfrm>
            <a:off x="5110256" y="4515962"/>
            <a:ext cx="1950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Daniel</a:t>
            </a:r>
          </a:p>
        </p:txBody>
      </p:sp>
      <p:pic>
        <p:nvPicPr>
          <p:cNvPr id="28" name="Imagem 27" descr="Ícone&#10;&#10;Descrição gerada automaticamente com confiança baixa">
            <a:extLst>
              <a:ext uri="{FF2B5EF4-FFF2-40B4-BE49-F238E27FC236}">
                <a16:creationId xmlns:a16="http://schemas.microsoft.com/office/drawing/2014/main" id="{94456453-44DB-E14D-BA03-4A75D4096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16" y="100707"/>
            <a:ext cx="1015457" cy="588648"/>
          </a:xfrm>
          <a:prstGeom prst="rect">
            <a:avLst/>
          </a:prstGeom>
        </p:spPr>
      </p:pic>
      <p:pic>
        <p:nvPicPr>
          <p:cNvPr id="10246" name="Picture 6" descr="Princesas da Disney - Camila e Pietra timeline | Timetoast timelines">
            <a:extLst>
              <a:ext uri="{FF2B5EF4-FFF2-40B4-BE49-F238E27FC236}">
                <a16:creationId xmlns:a16="http://schemas.microsoft.com/office/drawing/2014/main" id="{9A2AEF4C-0AA6-41A9-B4BA-5D81F3C32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040" y="2181433"/>
            <a:ext cx="1605322" cy="230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Imagens da Bela (Belle) | Arte de princesas disney, Disney princess belle,  Bela da disney">
            <a:extLst>
              <a:ext uri="{FF2B5EF4-FFF2-40B4-BE49-F238E27FC236}">
                <a16:creationId xmlns:a16="http://schemas.microsoft.com/office/drawing/2014/main" id="{A5004F1B-91C0-43BC-855B-3AE394749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136" y="2181433"/>
            <a:ext cx="1661076" cy="230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Cinderela | Cinderella disney, Disney princess pictures, Disney princess art">
            <a:extLst>
              <a:ext uri="{FF2B5EF4-FFF2-40B4-BE49-F238E27FC236}">
                <a16:creationId xmlns:a16="http://schemas.microsoft.com/office/drawing/2014/main" id="{A1B8A433-132E-49D9-A1F2-3EA0B2720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546" y="2142019"/>
            <a:ext cx="1575090" cy="230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09330064-75A1-44F0-BC0E-F7FE080B688C}"/>
              </a:ext>
            </a:extLst>
          </p:cNvPr>
          <p:cNvSpPr txBox="1"/>
          <p:nvPr/>
        </p:nvSpPr>
        <p:spPr>
          <a:xfrm>
            <a:off x="7343415" y="4500972"/>
            <a:ext cx="1950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Fabricio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7C606EC-4C46-671B-DDCD-6D3E92B46BD2}"/>
              </a:ext>
            </a:extLst>
          </p:cNvPr>
          <p:cNvSpPr txBox="1"/>
          <p:nvPr/>
        </p:nvSpPr>
        <p:spPr>
          <a:xfrm>
            <a:off x="9378535" y="4500972"/>
            <a:ext cx="1950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Davi R.</a:t>
            </a:r>
          </a:p>
        </p:txBody>
      </p:sp>
      <p:pic>
        <p:nvPicPr>
          <p:cNvPr id="1026" name="Picture 2" descr="Personagem Disney Imagens – Download Grátis no Freepik">
            <a:extLst>
              <a:ext uri="{FF2B5EF4-FFF2-40B4-BE49-F238E27FC236}">
                <a16:creationId xmlns:a16="http://schemas.microsoft.com/office/drawing/2014/main" id="{9BD72FFD-1528-03FD-A7F0-A8556B6B1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396" y="2164185"/>
            <a:ext cx="1575090" cy="230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08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4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46000">
              <a:srgbClr val="181A26"/>
            </a:gs>
            <a:gs pos="100000">
              <a:srgbClr val="181A26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Agrupar 36">
            <a:extLst>
              <a:ext uri="{FF2B5EF4-FFF2-40B4-BE49-F238E27FC236}">
                <a16:creationId xmlns:a16="http://schemas.microsoft.com/office/drawing/2014/main" id="{D2E404BA-86C4-C047-A631-106DE05BE172}"/>
              </a:ext>
            </a:extLst>
          </p:cNvPr>
          <p:cNvGrpSpPr/>
          <p:nvPr/>
        </p:nvGrpSpPr>
        <p:grpSpPr>
          <a:xfrm>
            <a:off x="-4726198" y="903420"/>
            <a:ext cx="15535279" cy="3100135"/>
            <a:chOff x="901700" y="1349866"/>
            <a:chExt cx="16284637" cy="3086100"/>
          </a:xfrm>
        </p:grpSpPr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BCB4F0D2-952E-984D-B51D-40AA38B3C508}"/>
                </a:ext>
              </a:extLst>
            </p:cNvPr>
            <p:cNvCxnSpPr/>
            <p:nvPr/>
          </p:nvCxnSpPr>
          <p:spPr>
            <a:xfrm>
              <a:off x="901700" y="2336800"/>
              <a:ext cx="11811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F978EEB-A9F0-384B-A3FD-E1B2B48AE918}"/>
                </a:ext>
              </a:extLst>
            </p:cNvPr>
            <p:cNvSpPr/>
            <p:nvPr/>
          </p:nvSpPr>
          <p:spPr>
            <a:xfrm>
              <a:off x="8842538" y="3733800"/>
              <a:ext cx="139700" cy="139700"/>
            </a:xfrm>
            <a:prstGeom prst="ellipse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E2AC11F-8345-324E-8F80-28C96FEA18CA}"/>
                </a:ext>
              </a:extLst>
            </p:cNvPr>
            <p:cNvSpPr/>
            <p:nvPr/>
          </p:nvSpPr>
          <p:spPr>
            <a:xfrm>
              <a:off x="9102888" y="3733800"/>
              <a:ext cx="139700" cy="139700"/>
            </a:xfrm>
            <a:prstGeom prst="ellipse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FE3C856-EAD9-2345-AB28-F8A22CB6F8CE}"/>
                </a:ext>
              </a:extLst>
            </p:cNvPr>
            <p:cNvSpPr/>
            <p:nvPr/>
          </p:nvSpPr>
          <p:spPr>
            <a:xfrm>
              <a:off x="9363238" y="3733800"/>
              <a:ext cx="139700" cy="1397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DC8F02A-9758-4C47-9EDF-1F85A513D2FA}"/>
                </a:ext>
              </a:extLst>
            </p:cNvPr>
            <p:cNvSpPr/>
            <p:nvPr/>
          </p:nvSpPr>
          <p:spPr>
            <a:xfrm>
              <a:off x="9623588" y="3733800"/>
              <a:ext cx="139700" cy="139700"/>
            </a:xfrm>
            <a:prstGeom prst="ellipse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A15D3E0-687B-9240-BF80-F3C7DF879035}"/>
                </a:ext>
              </a:extLst>
            </p:cNvPr>
            <p:cNvSpPr/>
            <p:nvPr/>
          </p:nvSpPr>
          <p:spPr>
            <a:xfrm>
              <a:off x="9883938" y="3733800"/>
              <a:ext cx="139700" cy="139700"/>
            </a:xfrm>
            <a:prstGeom prst="ellipse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80AE120-2B00-104A-8F4A-E85919428D7D}"/>
                </a:ext>
              </a:extLst>
            </p:cNvPr>
            <p:cNvSpPr/>
            <p:nvPr/>
          </p:nvSpPr>
          <p:spPr>
            <a:xfrm>
              <a:off x="10148234" y="3733800"/>
              <a:ext cx="139700" cy="139700"/>
            </a:xfrm>
            <a:prstGeom prst="ellipse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Arredondado 20">
              <a:extLst>
                <a:ext uri="{FF2B5EF4-FFF2-40B4-BE49-F238E27FC236}">
                  <a16:creationId xmlns:a16="http://schemas.microsoft.com/office/drawing/2014/main" id="{CCB951B2-A8AF-D048-A9D8-27F5DEBB5481}"/>
                </a:ext>
              </a:extLst>
            </p:cNvPr>
            <p:cNvSpPr/>
            <p:nvPr/>
          </p:nvSpPr>
          <p:spPr>
            <a:xfrm>
              <a:off x="6889752" y="1349866"/>
              <a:ext cx="10296585" cy="3086100"/>
            </a:xfrm>
            <a:prstGeom prst="roundRect">
              <a:avLst>
                <a:gd name="adj" fmla="val 3087"/>
              </a:avLst>
            </a:prstGeom>
            <a:solidFill>
              <a:schemeClr val="tx1">
                <a:lumMod val="65000"/>
                <a:lumOff val="35000"/>
                <a:alpha val="55801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33" name="Retângulo Arredondado 32">
            <a:extLst>
              <a:ext uri="{FF2B5EF4-FFF2-40B4-BE49-F238E27FC236}">
                <a16:creationId xmlns:a16="http://schemas.microsoft.com/office/drawing/2014/main" id="{F26FD068-9DD1-F647-9D35-591A7CCE7ABE}"/>
              </a:ext>
            </a:extLst>
          </p:cNvPr>
          <p:cNvSpPr/>
          <p:nvPr/>
        </p:nvSpPr>
        <p:spPr>
          <a:xfrm>
            <a:off x="507660" y="4342925"/>
            <a:ext cx="2617110" cy="1343891"/>
          </a:xfrm>
          <a:prstGeom prst="roundRect">
            <a:avLst>
              <a:gd name="adj" fmla="val 11513"/>
            </a:avLst>
          </a:prstGeom>
          <a:gradFill flip="none" rotWithShape="1">
            <a:gsLst>
              <a:gs pos="0">
                <a:srgbClr val="2E303C"/>
              </a:gs>
              <a:gs pos="100000">
                <a:srgbClr val="20222D"/>
              </a:gs>
            </a:gsLst>
            <a:path path="circle">
              <a:fillToRect l="50000" t="-80000" r="50000" b="180000"/>
            </a:path>
            <a:tileRect/>
          </a:gradFill>
          <a:ln w="47625">
            <a:solidFill>
              <a:srgbClr val="3B3D4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Arredondado 39">
            <a:extLst>
              <a:ext uri="{FF2B5EF4-FFF2-40B4-BE49-F238E27FC236}">
                <a16:creationId xmlns:a16="http://schemas.microsoft.com/office/drawing/2014/main" id="{6E48919A-0443-0148-BCB9-882B063A53DB}"/>
              </a:ext>
            </a:extLst>
          </p:cNvPr>
          <p:cNvSpPr/>
          <p:nvPr/>
        </p:nvSpPr>
        <p:spPr>
          <a:xfrm>
            <a:off x="3330108" y="4335563"/>
            <a:ext cx="2617110" cy="1343891"/>
          </a:xfrm>
          <a:prstGeom prst="roundRect">
            <a:avLst>
              <a:gd name="adj" fmla="val 11513"/>
            </a:avLst>
          </a:prstGeom>
          <a:gradFill flip="none" rotWithShape="1">
            <a:gsLst>
              <a:gs pos="0">
                <a:srgbClr val="2E303C"/>
              </a:gs>
              <a:gs pos="100000">
                <a:srgbClr val="20222D"/>
              </a:gs>
            </a:gsLst>
            <a:path path="circle">
              <a:fillToRect l="50000" t="-80000" r="50000" b="180000"/>
            </a:path>
            <a:tileRect/>
          </a:gradFill>
          <a:ln w="47625">
            <a:solidFill>
              <a:srgbClr val="3B3D4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pc="300" dirty="0">
              <a:latin typeface="Charlemagne Std" pitchFamily="82" charset="77"/>
            </a:endParaRPr>
          </a:p>
        </p:txBody>
      </p:sp>
      <p:sp>
        <p:nvSpPr>
          <p:cNvPr id="41" name="Retângulo Arredondado 40">
            <a:extLst>
              <a:ext uri="{FF2B5EF4-FFF2-40B4-BE49-F238E27FC236}">
                <a16:creationId xmlns:a16="http://schemas.microsoft.com/office/drawing/2014/main" id="{CDF21BC2-363C-434C-85BF-D81741A39C59}"/>
              </a:ext>
            </a:extLst>
          </p:cNvPr>
          <p:cNvSpPr/>
          <p:nvPr/>
        </p:nvSpPr>
        <p:spPr>
          <a:xfrm>
            <a:off x="6152556" y="4342924"/>
            <a:ext cx="2617110" cy="1343891"/>
          </a:xfrm>
          <a:prstGeom prst="roundRect">
            <a:avLst>
              <a:gd name="adj" fmla="val 11513"/>
            </a:avLst>
          </a:prstGeom>
          <a:gradFill flip="none" rotWithShape="1">
            <a:gsLst>
              <a:gs pos="0">
                <a:srgbClr val="2E303C"/>
              </a:gs>
              <a:gs pos="100000">
                <a:srgbClr val="20222D"/>
              </a:gs>
            </a:gsLst>
            <a:path path="circle">
              <a:fillToRect l="50000" t="-80000" r="50000" b="180000"/>
            </a:path>
            <a:tileRect/>
          </a:gradFill>
          <a:ln w="47625">
            <a:solidFill>
              <a:srgbClr val="3B3D4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Arredondado 41">
            <a:extLst>
              <a:ext uri="{FF2B5EF4-FFF2-40B4-BE49-F238E27FC236}">
                <a16:creationId xmlns:a16="http://schemas.microsoft.com/office/drawing/2014/main" id="{202ED4F5-F1C5-D443-89DE-45352325678C}"/>
              </a:ext>
            </a:extLst>
          </p:cNvPr>
          <p:cNvSpPr/>
          <p:nvPr/>
        </p:nvSpPr>
        <p:spPr>
          <a:xfrm>
            <a:off x="8975004" y="4335562"/>
            <a:ext cx="2617110" cy="1343891"/>
          </a:xfrm>
          <a:prstGeom prst="roundRect">
            <a:avLst>
              <a:gd name="adj" fmla="val 11513"/>
            </a:avLst>
          </a:prstGeom>
          <a:gradFill flip="none" rotWithShape="1">
            <a:gsLst>
              <a:gs pos="0">
                <a:srgbClr val="2E303C"/>
              </a:gs>
              <a:gs pos="100000">
                <a:srgbClr val="20222D"/>
              </a:gs>
            </a:gsLst>
            <a:path path="circle">
              <a:fillToRect l="50000" t="-80000" r="50000" b="180000"/>
            </a:path>
            <a:tileRect/>
          </a:gradFill>
          <a:ln w="47625">
            <a:solidFill>
              <a:srgbClr val="3B3D4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BDC057F-F3F3-AE4F-8D94-3BFD60078E38}"/>
              </a:ext>
            </a:extLst>
          </p:cNvPr>
          <p:cNvSpPr txBox="1"/>
          <p:nvPr/>
        </p:nvSpPr>
        <p:spPr>
          <a:xfrm>
            <a:off x="986247" y="4614251"/>
            <a:ext cx="1565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Waltograph" panose="03080602000000000000" pitchFamily="66" charset="0"/>
              </a:rPr>
              <a:t>Cultura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08E0752-D272-1246-98B4-666BEA4B4619}"/>
              </a:ext>
            </a:extLst>
          </p:cNvPr>
          <p:cNvSpPr txBox="1"/>
          <p:nvPr/>
        </p:nvSpPr>
        <p:spPr>
          <a:xfrm>
            <a:off x="9255601" y="4391737"/>
            <a:ext cx="2105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Waltograph" panose="03080602000000000000" pitchFamily="66" charset="0"/>
              </a:rPr>
              <a:t>Expressões idiomáticas</a:t>
            </a:r>
          </a:p>
        </p:txBody>
      </p:sp>
      <p:sp>
        <p:nvSpPr>
          <p:cNvPr id="39" name="Retângulo Arredondado 38">
            <a:extLst>
              <a:ext uri="{FF2B5EF4-FFF2-40B4-BE49-F238E27FC236}">
                <a16:creationId xmlns:a16="http://schemas.microsoft.com/office/drawing/2014/main" id="{4FFDD16F-9FB9-F043-BA90-A0EBA7233AD3}"/>
              </a:ext>
            </a:extLst>
          </p:cNvPr>
          <p:cNvSpPr/>
          <p:nvPr/>
        </p:nvSpPr>
        <p:spPr>
          <a:xfrm>
            <a:off x="523362" y="4342924"/>
            <a:ext cx="2617110" cy="1343891"/>
          </a:xfrm>
          <a:prstGeom prst="roundRect">
            <a:avLst>
              <a:gd name="adj" fmla="val 11513"/>
            </a:avLst>
          </a:prstGeom>
          <a:noFill/>
          <a:ln w="476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98F72A9D-8C33-7649-8A1C-81A866CFEB21}"/>
              </a:ext>
            </a:extLst>
          </p:cNvPr>
          <p:cNvGrpSpPr/>
          <p:nvPr/>
        </p:nvGrpSpPr>
        <p:grpSpPr>
          <a:xfrm>
            <a:off x="120616" y="100707"/>
            <a:ext cx="11586475" cy="656181"/>
            <a:chOff x="120616" y="100707"/>
            <a:chExt cx="11586475" cy="656181"/>
          </a:xfrm>
        </p:grpSpPr>
        <p:pic>
          <p:nvPicPr>
            <p:cNvPr id="44" name="Imagem 43" descr="Ícone&#10;&#10;Descrição gerada automaticamente com confiança baixa">
              <a:extLst>
                <a:ext uri="{FF2B5EF4-FFF2-40B4-BE49-F238E27FC236}">
                  <a16:creationId xmlns:a16="http://schemas.microsoft.com/office/drawing/2014/main" id="{4CB1657D-2345-EB45-82CB-F88C0F657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616" y="100707"/>
              <a:ext cx="1015457" cy="588648"/>
            </a:xfrm>
            <a:prstGeom prst="rect">
              <a:avLst/>
            </a:prstGeom>
          </p:spPr>
        </p:pic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BE45B197-9FD4-804C-9268-4CA2626116EC}"/>
                </a:ext>
              </a:extLst>
            </p:cNvPr>
            <p:cNvSpPr txBox="1"/>
            <p:nvPr/>
          </p:nvSpPr>
          <p:spPr>
            <a:xfrm>
              <a:off x="1676401" y="395031"/>
              <a:ext cx="100306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spc="300" dirty="0">
                  <a:solidFill>
                    <a:schemeClr val="bg1"/>
                  </a:solidFill>
                </a:rPr>
                <a:t>INÍCIO          PESQUISA          MINHA LISTA          ORIGINAIS          FILMES          SÉRIES </a:t>
              </a:r>
            </a:p>
          </p:txBody>
        </p:sp>
        <p:pic>
          <p:nvPicPr>
            <p:cNvPr id="46" name="Imagem 45" descr="Ícone&#10;&#10;Descrição gerada automaticamente com confiança média">
              <a:extLst>
                <a:ext uri="{FF2B5EF4-FFF2-40B4-BE49-F238E27FC236}">
                  <a16:creationId xmlns:a16="http://schemas.microsoft.com/office/drawing/2014/main" id="{C2D9E5BC-4DB1-574D-B693-0C5A85F8D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3540" y="420338"/>
              <a:ext cx="180253" cy="180253"/>
            </a:xfrm>
            <a:prstGeom prst="rect">
              <a:avLst/>
            </a:prstGeom>
          </p:spPr>
        </p:pic>
        <p:pic>
          <p:nvPicPr>
            <p:cNvPr id="47" name="Imagem 46" descr="Ícone&#10;&#10;Descrição gerada automaticamente">
              <a:extLst>
                <a:ext uri="{FF2B5EF4-FFF2-40B4-BE49-F238E27FC236}">
                  <a16:creationId xmlns:a16="http://schemas.microsoft.com/office/drawing/2014/main" id="{A462F33A-231B-E04F-A618-276892BF6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86380" y="407638"/>
              <a:ext cx="177800" cy="177800"/>
            </a:xfrm>
            <a:prstGeom prst="rect">
              <a:avLst/>
            </a:prstGeom>
          </p:spPr>
        </p:pic>
        <p:sp>
          <p:nvSpPr>
            <p:cNvPr id="48" name="Mais 47">
              <a:extLst>
                <a:ext uri="{FF2B5EF4-FFF2-40B4-BE49-F238E27FC236}">
                  <a16:creationId xmlns:a16="http://schemas.microsoft.com/office/drawing/2014/main" id="{2832E20E-78E2-AE49-AE7D-DB10F22644C8}"/>
                </a:ext>
              </a:extLst>
            </p:cNvPr>
            <p:cNvSpPr/>
            <p:nvPr/>
          </p:nvSpPr>
          <p:spPr>
            <a:xfrm>
              <a:off x="4312920" y="422878"/>
              <a:ext cx="177800" cy="177800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Estrela de 5 Pontas 48">
              <a:extLst>
                <a:ext uri="{FF2B5EF4-FFF2-40B4-BE49-F238E27FC236}">
                  <a16:creationId xmlns:a16="http://schemas.microsoft.com/office/drawing/2014/main" id="{1AF1EF20-4619-7E44-B40F-E1A245F2AA59}"/>
                </a:ext>
              </a:extLst>
            </p:cNvPr>
            <p:cNvSpPr/>
            <p:nvPr/>
          </p:nvSpPr>
          <p:spPr>
            <a:xfrm>
              <a:off x="6165938" y="453358"/>
              <a:ext cx="120562" cy="120562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0" name="Imagem 49" descr="Desenho de um cachorro&#10;&#10;Descrição gerada automaticamente com confiança média">
              <a:extLst>
                <a:ext uri="{FF2B5EF4-FFF2-40B4-BE49-F238E27FC236}">
                  <a16:creationId xmlns:a16="http://schemas.microsoft.com/office/drawing/2014/main" id="{27D0EAA6-FC37-104C-89F3-3BB1599C1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01748" y="360117"/>
              <a:ext cx="278661" cy="278661"/>
            </a:xfrm>
            <a:prstGeom prst="rect">
              <a:avLst/>
            </a:prstGeom>
          </p:spPr>
        </p:pic>
        <p:pic>
          <p:nvPicPr>
            <p:cNvPr id="51" name="Imagem 50" descr="Ícone&#10;&#10;Descrição gerada automaticamente">
              <a:extLst>
                <a:ext uri="{FF2B5EF4-FFF2-40B4-BE49-F238E27FC236}">
                  <a16:creationId xmlns:a16="http://schemas.microsoft.com/office/drawing/2014/main" id="{0B48CBD8-C29B-F54D-9280-FA7492E5C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42538" y="236188"/>
              <a:ext cx="520700" cy="520700"/>
            </a:xfrm>
            <a:prstGeom prst="rect">
              <a:avLst/>
            </a:prstGeom>
          </p:spPr>
        </p:pic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45B3B881-A78D-CA46-995E-7AFED7694D90}"/>
                </a:ext>
              </a:extLst>
            </p:cNvPr>
            <p:cNvSpPr txBox="1"/>
            <p:nvPr/>
          </p:nvSpPr>
          <p:spPr>
            <a:xfrm>
              <a:off x="10515599" y="395031"/>
              <a:ext cx="11736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spc="300" dirty="0">
                  <a:solidFill>
                    <a:schemeClr val="bg1"/>
                  </a:solidFill>
                </a:rPr>
                <a:t>GRUPO </a:t>
              </a:r>
              <a:r>
                <a:rPr lang="pt-BR" sz="1100" spc="300" dirty="0" err="1">
                  <a:solidFill>
                    <a:schemeClr val="bg1"/>
                  </a:solidFill>
                </a:rPr>
                <a:t>X</a:t>
              </a:r>
              <a:endParaRPr lang="pt-BR" spc="300" dirty="0">
                <a:solidFill>
                  <a:schemeClr val="bg1"/>
                </a:solidFill>
              </a:endParaRPr>
            </a:p>
          </p:txBody>
        </p:sp>
      </p:grpSp>
      <p:sp>
        <p:nvSpPr>
          <p:cNvPr id="53" name="Forma em L 52">
            <a:extLst>
              <a:ext uri="{FF2B5EF4-FFF2-40B4-BE49-F238E27FC236}">
                <a16:creationId xmlns:a16="http://schemas.microsoft.com/office/drawing/2014/main" id="{D3AEC5A4-0075-1A4F-A11A-5CE605B8FADE}"/>
              </a:ext>
            </a:extLst>
          </p:cNvPr>
          <p:cNvSpPr/>
          <p:nvPr/>
        </p:nvSpPr>
        <p:spPr>
          <a:xfrm rot="2751414" flipV="1">
            <a:off x="11860817" y="649266"/>
            <a:ext cx="159065" cy="165011"/>
          </a:xfrm>
          <a:prstGeom prst="corner">
            <a:avLst>
              <a:gd name="adj1" fmla="val 12787"/>
              <a:gd name="adj2" fmla="val 1474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Forma em L 53">
            <a:extLst>
              <a:ext uri="{FF2B5EF4-FFF2-40B4-BE49-F238E27FC236}">
                <a16:creationId xmlns:a16="http://schemas.microsoft.com/office/drawing/2014/main" id="{6F075C32-40F8-8041-ACC5-F39FF1F02ADC}"/>
              </a:ext>
            </a:extLst>
          </p:cNvPr>
          <p:cNvSpPr/>
          <p:nvPr/>
        </p:nvSpPr>
        <p:spPr>
          <a:xfrm rot="18848586">
            <a:off x="11878746" y="4768546"/>
            <a:ext cx="159065" cy="165011"/>
          </a:xfrm>
          <a:prstGeom prst="corner">
            <a:avLst>
              <a:gd name="adj1" fmla="val 12787"/>
              <a:gd name="adj2" fmla="val 1474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Arredondado 54">
            <a:extLst>
              <a:ext uri="{FF2B5EF4-FFF2-40B4-BE49-F238E27FC236}">
                <a16:creationId xmlns:a16="http://schemas.microsoft.com/office/drawing/2014/main" id="{5115FE3C-E929-A14B-B78E-521E5AE1AF2A}"/>
              </a:ext>
            </a:extLst>
          </p:cNvPr>
          <p:cNvSpPr/>
          <p:nvPr/>
        </p:nvSpPr>
        <p:spPr>
          <a:xfrm>
            <a:off x="11885545" y="794148"/>
            <a:ext cx="107818" cy="1719386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6" name="Picture 4" descr="Bandeira da Escócia • Bandeiras do Mundo">
            <a:extLst>
              <a:ext uri="{FF2B5EF4-FFF2-40B4-BE49-F238E27FC236}">
                <a16:creationId xmlns:a16="http://schemas.microsoft.com/office/drawing/2014/main" id="{E2F4615F-325D-4264-BE90-AEA34B4C9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67" y="932599"/>
            <a:ext cx="5111833" cy="306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15 motivos para visitar a Escócia | VisitBritain">
            <a:extLst>
              <a:ext uri="{FF2B5EF4-FFF2-40B4-BE49-F238E27FC236}">
                <a16:creationId xmlns:a16="http://schemas.microsoft.com/office/drawing/2014/main" id="{677ACA15-4993-4BDA-970B-83D8183AD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772" y="915731"/>
            <a:ext cx="4689861" cy="309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0F0ECAB-51F4-4A1D-8FF4-67860F703012}"/>
              </a:ext>
            </a:extLst>
          </p:cNvPr>
          <p:cNvSpPr txBox="1"/>
          <p:nvPr/>
        </p:nvSpPr>
        <p:spPr>
          <a:xfrm>
            <a:off x="-742670" y="2074177"/>
            <a:ext cx="85905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ESCÓCIA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76F85EE-0126-4BBA-84D9-8E8AE38CDA6D}"/>
              </a:ext>
            </a:extLst>
          </p:cNvPr>
          <p:cNvSpPr txBox="1"/>
          <p:nvPr/>
        </p:nvSpPr>
        <p:spPr>
          <a:xfrm>
            <a:off x="3595456" y="4608489"/>
            <a:ext cx="2254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Waltograph" panose="03080602000000000000" pitchFamily="66" charset="0"/>
              </a:rPr>
              <a:t>Vestimentas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F547962-AC59-4E14-B8FF-57BF7F09D065}"/>
              </a:ext>
            </a:extLst>
          </p:cNvPr>
          <p:cNvSpPr txBox="1"/>
          <p:nvPr/>
        </p:nvSpPr>
        <p:spPr>
          <a:xfrm>
            <a:off x="6661674" y="4617193"/>
            <a:ext cx="2107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Waltograph" panose="03080602000000000000" pitchFamily="66" charset="0"/>
              </a:rPr>
              <a:t>Musicas</a:t>
            </a:r>
          </a:p>
        </p:txBody>
      </p:sp>
    </p:spTree>
    <p:extLst>
      <p:ext uri="{BB962C8B-B14F-4D97-AF65-F5344CB8AC3E}">
        <p14:creationId xmlns:p14="http://schemas.microsoft.com/office/powerpoint/2010/main" val="2769254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0" grpId="0" animBg="1"/>
      <p:bldP spid="41" grpId="0" animBg="1"/>
      <p:bldP spid="42" grpId="0" animBg="1"/>
      <p:bldP spid="2" grpId="0"/>
      <p:bldP spid="7" grpId="0"/>
      <p:bldP spid="3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A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Arredondado 19">
            <a:extLst>
              <a:ext uri="{FF2B5EF4-FFF2-40B4-BE49-F238E27FC236}">
                <a16:creationId xmlns:a16="http://schemas.microsoft.com/office/drawing/2014/main" id="{C7AC4DF2-C6DC-B24E-988F-99FC1D79A556}"/>
              </a:ext>
            </a:extLst>
          </p:cNvPr>
          <p:cNvSpPr/>
          <p:nvPr/>
        </p:nvSpPr>
        <p:spPr>
          <a:xfrm>
            <a:off x="947706" y="-326316"/>
            <a:ext cx="10296585" cy="3086100"/>
          </a:xfrm>
          <a:prstGeom prst="roundRect">
            <a:avLst>
              <a:gd name="adj" fmla="val 30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3200" dirty="0">
                <a:solidFill>
                  <a:srgbClr val="FF0000"/>
                </a:solidFill>
              </a:rPr>
              <a:t>COLOQUE SUA</a:t>
            </a:r>
          </a:p>
          <a:p>
            <a:pPr algn="r"/>
            <a:r>
              <a:rPr lang="pt-BR" sz="3200" dirty="0">
                <a:solidFill>
                  <a:srgbClr val="FF0000"/>
                </a:solidFill>
              </a:rPr>
              <a:t> IMAGEM AQUI</a:t>
            </a:r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D2E404BA-86C4-C047-A631-106DE05BE172}"/>
              </a:ext>
            </a:extLst>
          </p:cNvPr>
          <p:cNvGrpSpPr/>
          <p:nvPr/>
        </p:nvGrpSpPr>
        <p:grpSpPr>
          <a:xfrm>
            <a:off x="928159" y="-307806"/>
            <a:ext cx="10316132" cy="3100134"/>
            <a:chOff x="776345" y="915731"/>
            <a:chExt cx="10296585" cy="3086100"/>
          </a:xfrm>
        </p:grpSpPr>
        <p:sp>
          <p:nvSpPr>
            <p:cNvPr id="21" name="Retângulo Arredondado 20">
              <a:extLst>
                <a:ext uri="{FF2B5EF4-FFF2-40B4-BE49-F238E27FC236}">
                  <a16:creationId xmlns:a16="http://schemas.microsoft.com/office/drawing/2014/main" id="{CCB951B2-A8AF-D048-A9D8-27F5DEBB5481}"/>
                </a:ext>
              </a:extLst>
            </p:cNvPr>
            <p:cNvSpPr/>
            <p:nvPr/>
          </p:nvSpPr>
          <p:spPr>
            <a:xfrm>
              <a:off x="776345" y="915731"/>
              <a:ext cx="10296585" cy="3086100"/>
            </a:xfrm>
            <a:prstGeom prst="roundRect">
              <a:avLst>
                <a:gd name="adj" fmla="val 3087"/>
              </a:avLst>
            </a:prstGeom>
            <a:solidFill>
              <a:schemeClr val="tx1">
                <a:lumMod val="65000"/>
                <a:lumOff val="35000"/>
                <a:alpha val="55801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F9357554-C6A3-9046-9BD0-EE95107F34EB}"/>
                </a:ext>
              </a:extLst>
            </p:cNvPr>
            <p:cNvSpPr txBox="1"/>
            <p:nvPr/>
          </p:nvSpPr>
          <p:spPr>
            <a:xfrm>
              <a:off x="776345" y="1982450"/>
              <a:ext cx="5484930" cy="1440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44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Cultura da   </a:t>
              </a:r>
            </a:p>
            <a:p>
              <a:pPr algn="ctr"/>
              <a:r>
                <a:rPr lang="pt-BR" sz="44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Escócia</a:t>
              </a:r>
            </a:p>
          </p:txBody>
        </p: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BCB4F0D2-952E-984D-B51D-40AA38B3C508}"/>
                </a:ext>
              </a:extLst>
            </p:cNvPr>
            <p:cNvCxnSpPr/>
            <p:nvPr/>
          </p:nvCxnSpPr>
          <p:spPr>
            <a:xfrm>
              <a:off x="901700" y="2336800"/>
              <a:ext cx="11811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Conector Reto 24">
              <a:extLst>
                <a:ext uri="{FF2B5EF4-FFF2-40B4-BE49-F238E27FC236}">
                  <a16:creationId xmlns:a16="http://schemas.microsoft.com/office/drawing/2014/main" id="{83AA70AC-3BE6-FF44-9AE7-CFA77D2E3859}"/>
                </a:ext>
              </a:extLst>
            </p:cNvPr>
            <p:cNvCxnSpPr/>
            <p:nvPr/>
          </p:nvCxnSpPr>
          <p:spPr>
            <a:xfrm>
              <a:off x="4914900" y="2349500"/>
              <a:ext cx="11811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F978EEB-A9F0-384B-A3FD-E1B2B48AE918}"/>
                </a:ext>
              </a:extLst>
            </p:cNvPr>
            <p:cNvSpPr/>
            <p:nvPr/>
          </p:nvSpPr>
          <p:spPr>
            <a:xfrm>
              <a:off x="8842538" y="3733800"/>
              <a:ext cx="139700" cy="139700"/>
            </a:xfrm>
            <a:prstGeom prst="ellipse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E2AC11F-8345-324E-8F80-28C96FEA18CA}"/>
                </a:ext>
              </a:extLst>
            </p:cNvPr>
            <p:cNvSpPr/>
            <p:nvPr/>
          </p:nvSpPr>
          <p:spPr>
            <a:xfrm>
              <a:off x="9102888" y="3733800"/>
              <a:ext cx="139700" cy="139700"/>
            </a:xfrm>
            <a:prstGeom prst="ellipse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FE3C856-EAD9-2345-AB28-F8A22CB6F8CE}"/>
                </a:ext>
              </a:extLst>
            </p:cNvPr>
            <p:cNvSpPr/>
            <p:nvPr/>
          </p:nvSpPr>
          <p:spPr>
            <a:xfrm>
              <a:off x="9363238" y="3733800"/>
              <a:ext cx="139700" cy="1397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DC8F02A-9758-4C47-9EDF-1F85A513D2FA}"/>
                </a:ext>
              </a:extLst>
            </p:cNvPr>
            <p:cNvSpPr/>
            <p:nvPr/>
          </p:nvSpPr>
          <p:spPr>
            <a:xfrm>
              <a:off x="9623588" y="3733800"/>
              <a:ext cx="139700" cy="139700"/>
            </a:xfrm>
            <a:prstGeom prst="ellipse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A15D3E0-687B-9240-BF80-F3C7DF879035}"/>
                </a:ext>
              </a:extLst>
            </p:cNvPr>
            <p:cNvSpPr/>
            <p:nvPr/>
          </p:nvSpPr>
          <p:spPr>
            <a:xfrm>
              <a:off x="9883938" y="3733800"/>
              <a:ext cx="139700" cy="139700"/>
            </a:xfrm>
            <a:prstGeom prst="ellipse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80AE120-2B00-104A-8F4A-E85919428D7D}"/>
                </a:ext>
              </a:extLst>
            </p:cNvPr>
            <p:cNvSpPr/>
            <p:nvPr/>
          </p:nvSpPr>
          <p:spPr>
            <a:xfrm>
              <a:off x="10148234" y="3733800"/>
              <a:ext cx="139700" cy="139700"/>
            </a:xfrm>
            <a:prstGeom prst="ellipse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98F72A9D-8C33-7649-8A1C-81A866CFEB21}"/>
              </a:ext>
            </a:extLst>
          </p:cNvPr>
          <p:cNvGrpSpPr/>
          <p:nvPr/>
        </p:nvGrpSpPr>
        <p:grpSpPr>
          <a:xfrm>
            <a:off x="120616" y="100707"/>
            <a:ext cx="11586475" cy="656181"/>
            <a:chOff x="120616" y="100707"/>
            <a:chExt cx="11586475" cy="656181"/>
          </a:xfrm>
        </p:grpSpPr>
        <p:pic>
          <p:nvPicPr>
            <p:cNvPr id="44" name="Imagem 43" descr="Ícone&#10;&#10;Descrição gerada automaticamente com confiança baixa">
              <a:extLst>
                <a:ext uri="{FF2B5EF4-FFF2-40B4-BE49-F238E27FC236}">
                  <a16:creationId xmlns:a16="http://schemas.microsoft.com/office/drawing/2014/main" id="{4CB1657D-2345-EB45-82CB-F88C0F657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616" y="100707"/>
              <a:ext cx="1015457" cy="588648"/>
            </a:xfrm>
            <a:prstGeom prst="rect">
              <a:avLst/>
            </a:prstGeom>
          </p:spPr>
        </p:pic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BE45B197-9FD4-804C-9268-4CA2626116EC}"/>
                </a:ext>
              </a:extLst>
            </p:cNvPr>
            <p:cNvSpPr txBox="1"/>
            <p:nvPr/>
          </p:nvSpPr>
          <p:spPr>
            <a:xfrm>
              <a:off x="1676401" y="395031"/>
              <a:ext cx="100306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spc="300" dirty="0">
                  <a:solidFill>
                    <a:schemeClr val="bg1"/>
                  </a:solidFill>
                </a:rPr>
                <a:t>INÍCIO          PESQUISA          MINHA LISTA          ORIGINAIS          FILMES          SÉRIES </a:t>
              </a:r>
            </a:p>
          </p:txBody>
        </p:sp>
        <p:pic>
          <p:nvPicPr>
            <p:cNvPr id="46" name="Imagem 45" descr="Ícone&#10;&#10;Descrição gerada automaticamente com confiança média">
              <a:extLst>
                <a:ext uri="{FF2B5EF4-FFF2-40B4-BE49-F238E27FC236}">
                  <a16:creationId xmlns:a16="http://schemas.microsoft.com/office/drawing/2014/main" id="{C2D9E5BC-4DB1-574D-B693-0C5A85F8D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3540" y="420338"/>
              <a:ext cx="180253" cy="180253"/>
            </a:xfrm>
            <a:prstGeom prst="rect">
              <a:avLst/>
            </a:prstGeom>
          </p:spPr>
        </p:pic>
        <p:pic>
          <p:nvPicPr>
            <p:cNvPr id="47" name="Imagem 46" descr="Ícone&#10;&#10;Descrição gerada automaticamente">
              <a:extLst>
                <a:ext uri="{FF2B5EF4-FFF2-40B4-BE49-F238E27FC236}">
                  <a16:creationId xmlns:a16="http://schemas.microsoft.com/office/drawing/2014/main" id="{A462F33A-231B-E04F-A618-276892BF6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86380" y="407638"/>
              <a:ext cx="177800" cy="177800"/>
            </a:xfrm>
            <a:prstGeom prst="rect">
              <a:avLst/>
            </a:prstGeom>
          </p:spPr>
        </p:pic>
        <p:sp>
          <p:nvSpPr>
            <p:cNvPr id="48" name="Mais 47">
              <a:extLst>
                <a:ext uri="{FF2B5EF4-FFF2-40B4-BE49-F238E27FC236}">
                  <a16:creationId xmlns:a16="http://schemas.microsoft.com/office/drawing/2014/main" id="{2832E20E-78E2-AE49-AE7D-DB10F22644C8}"/>
                </a:ext>
              </a:extLst>
            </p:cNvPr>
            <p:cNvSpPr/>
            <p:nvPr/>
          </p:nvSpPr>
          <p:spPr>
            <a:xfrm>
              <a:off x="4312920" y="422878"/>
              <a:ext cx="177800" cy="177800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Estrela de 5 Pontas 48">
              <a:extLst>
                <a:ext uri="{FF2B5EF4-FFF2-40B4-BE49-F238E27FC236}">
                  <a16:creationId xmlns:a16="http://schemas.microsoft.com/office/drawing/2014/main" id="{1AF1EF20-4619-7E44-B40F-E1A245F2AA59}"/>
                </a:ext>
              </a:extLst>
            </p:cNvPr>
            <p:cNvSpPr/>
            <p:nvPr/>
          </p:nvSpPr>
          <p:spPr>
            <a:xfrm>
              <a:off x="6165938" y="453358"/>
              <a:ext cx="120562" cy="120562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0" name="Imagem 49" descr="Desenho de um cachorro&#10;&#10;Descrição gerada automaticamente com confiança média">
              <a:extLst>
                <a:ext uri="{FF2B5EF4-FFF2-40B4-BE49-F238E27FC236}">
                  <a16:creationId xmlns:a16="http://schemas.microsoft.com/office/drawing/2014/main" id="{27D0EAA6-FC37-104C-89F3-3BB1599C1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01748" y="360117"/>
              <a:ext cx="278661" cy="278661"/>
            </a:xfrm>
            <a:prstGeom prst="rect">
              <a:avLst/>
            </a:prstGeom>
          </p:spPr>
        </p:pic>
        <p:pic>
          <p:nvPicPr>
            <p:cNvPr id="51" name="Imagem 50" descr="Ícone&#10;&#10;Descrição gerada automaticamente">
              <a:extLst>
                <a:ext uri="{FF2B5EF4-FFF2-40B4-BE49-F238E27FC236}">
                  <a16:creationId xmlns:a16="http://schemas.microsoft.com/office/drawing/2014/main" id="{0B48CBD8-C29B-F54D-9280-FA7492E5C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42538" y="236188"/>
              <a:ext cx="520700" cy="520700"/>
            </a:xfrm>
            <a:prstGeom prst="rect">
              <a:avLst/>
            </a:prstGeom>
          </p:spPr>
        </p:pic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45B3B881-A78D-CA46-995E-7AFED7694D90}"/>
                </a:ext>
              </a:extLst>
            </p:cNvPr>
            <p:cNvSpPr txBox="1"/>
            <p:nvPr/>
          </p:nvSpPr>
          <p:spPr>
            <a:xfrm>
              <a:off x="10515599" y="395031"/>
              <a:ext cx="11736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spc="300" dirty="0">
                  <a:solidFill>
                    <a:schemeClr val="bg1"/>
                  </a:solidFill>
                </a:rPr>
                <a:t>GRUPO </a:t>
              </a:r>
              <a:r>
                <a:rPr lang="pt-BR" sz="1100" spc="300" dirty="0" err="1">
                  <a:solidFill>
                    <a:schemeClr val="bg1"/>
                  </a:solidFill>
                </a:rPr>
                <a:t>X</a:t>
              </a:r>
              <a:endParaRPr lang="pt-BR" spc="300" dirty="0">
                <a:solidFill>
                  <a:schemeClr val="bg1"/>
                </a:solidFill>
              </a:endParaRPr>
            </a:p>
          </p:txBody>
        </p:sp>
      </p:grpSp>
      <p:sp>
        <p:nvSpPr>
          <p:cNvPr id="53" name="Forma em L 52">
            <a:extLst>
              <a:ext uri="{FF2B5EF4-FFF2-40B4-BE49-F238E27FC236}">
                <a16:creationId xmlns:a16="http://schemas.microsoft.com/office/drawing/2014/main" id="{595424EE-435C-CB42-80A7-8495E9A1876A}"/>
              </a:ext>
            </a:extLst>
          </p:cNvPr>
          <p:cNvSpPr/>
          <p:nvPr/>
        </p:nvSpPr>
        <p:spPr>
          <a:xfrm rot="2751414" flipV="1">
            <a:off x="11860817" y="649266"/>
            <a:ext cx="159065" cy="165011"/>
          </a:xfrm>
          <a:prstGeom prst="corner">
            <a:avLst>
              <a:gd name="adj1" fmla="val 12787"/>
              <a:gd name="adj2" fmla="val 1474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Forma em L 53">
            <a:extLst>
              <a:ext uri="{FF2B5EF4-FFF2-40B4-BE49-F238E27FC236}">
                <a16:creationId xmlns:a16="http://schemas.microsoft.com/office/drawing/2014/main" id="{781B68E8-582C-7846-8D4F-A94B7EC0DA82}"/>
              </a:ext>
            </a:extLst>
          </p:cNvPr>
          <p:cNvSpPr/>
          <p:nvPr/>
        </p:nvSpPr>
        <p:spPr>
          <a:xfrm rot="18848586">
            <a:off x="11878746" y="4768546"/>
            <a:ext cx="159065" cy="165011"/>
          </a:xfrm>
          <a:prstGeom prst="corner">
            <a:avLst>
              <a:gd name="adj1" fmla="val 12787"/>
              <a:gd name="adj2" fmla="val 1474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Arredondado 54">
            <a:extLst>
              <a:ext uri="{FF2B5EF4-FFF2-40B4-BE49-F238E27FC236}">
                <a16:creationId xmlns:a16="http://schemas.microsoft.com/office/drawing/2014/main" id="{95B17402-69A4-B04D-AF4D-CDB368977E47}"/>
              </a:ext>
            </a:extLst>
          </p:cNvPr>
          <p:cNvSpPr/>
          <p:nvPr/>
        </p:nvSpPr>
        <p:spPr>
          <a:xfrm>
            <a:off x="11885545" y="1323534"/>
            <a:ext cx="107818" cy="1719386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F797BD2-5AFC-D644-883F-AA39E19B4AFF}"/>
              </a:ext>
            </a:extLst>
          </p:cNvPr>
          <p:cNvSpPr txBox="1"/>
          <p:nvPr/>
        </p:nvSpPr>
        <p:spPr>
          <a:xfrm>
            <a:off x="18879671" y="-18825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1028" name="Picture 4" descr="Cultura Escocesa - Costumes | Cultura - Cultura Mix">
            <a:extLst>
              <a:ext uri="{FF2B5EF4-FFF2-40B4-BE49-F238E27FC236}">
                <a16:creationId xmlns:a16="http://schemas.microsoft.com/office/drawing/2014/main" id="{FDEFDF59-AAA7-4120-B7E2-449A3F02A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930" y="662358"/>
            <a:ext cx="2974775" cy="1983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E4AB34B-CE02-4481-885D-DBA35BA0F73F}"/>
              </a:ext>
            </a:extLst>
          </p:cNvPr>
          <p:cNvSpPr txBox="1"/>
          <p:nvPr/>
        </p:nvSpPr>
        <p:spPr>
          <a:xfrm>
            <a:off x="484909" y="2951171"/>
            <a:ext cx="6846675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Passion One"/>
              </a:rPr>
              <a:t>A Escócia é uma das nações que integra o Reino Unido.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Passion One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Passion One"/>
              </a:rPr>
              <a:t>Sua capital é Edimburgo, principal centro financeiro da Europa, além do setor de serviços agrícolas e têxtil, a cidade se destaca na produção de uísque, entre outras bebidas.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Passion One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Passion One"/>
              </a:rPr>
              <a:t>Uma das características da Escócia é como seu povo é receptivo e hospitaleiro, e como eles são orgulhosos de viverem naquele país.</a:t>
            </a:r>
          </a:p>
          <a:p>
            <a:pPr algn="just"/>
            <a:endParaRPr lang="pt-BR" sz="2000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  <a:latin typeface="Ruda"/>
            </a:endParaRPr>
          </a:p>
          <a:p>
            <a:endParaRPr lang="pt-BR" dirty="0">
              <a:solidFill>
                <a:srgbClr val="414141"/>
              </a:solidFill>
              <a:latin typeface="Ruda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A2339EB-31AB-43A5-9354-871E54C53E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2636" y="3387264"/>
            <a:ext cx="3944455" cy="261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69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A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758574E-A863-AC47-95FF-A46AAD95F1F2}"/>
              </a:ext>
            </a:extLst>
          </p:cNvPr>
          <p:cNvGrpSpPr/>
          <p:nvPr/>
        </p:nvGrpSpPr>
        <p:grpSpPr>
          <a:xfrm>
            <a:off x="120616" y="100707"/>
            <a:ext cx="11586475" cy="656181"/>
            <a:chOff x="120616" y="100707"/>
            <a:chExt cx="11586475" cy="656181"/>
          </a:xfrm>
        </p:grpSpPr>
        <p:pic>
          <p:nvPicPr>
            <p:cNvPr id="9" name="Imagem 8" descr="Ícone&#10;&#10;Descrição gerada automaticamente com confiança baixa">
              <a:extLst>
                <a:ext uri="{FF2B5EF4-FFF2-40B4-BE49-F238E27FC236}">
                  <a16:creationId xmlns:a16="http://schemas.microsoft.com/office/drawing/2014/main" id="{ABA1CD9B-6EF9-0E4F-9714-EB793E7A3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616" y="100707"/>
              <a:ext cx="1015457" cy="588648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41BD51A0-AAAC-6845-B78C-1485B5BF189B}"/>
                </a:ext>
              </a:extLst>
            </p:cNvPr>
            <p:cNvSpPr txBox="1"/>
            <p:nvPr/>
          </p:nvSpPr>
          <p:spPr>
            <a:xfrm>
              <a:off x="1676401" y="395031"/>
              <a:ext cx="100306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spc="300" dirty="0">
                  <a:solidFill>
                    <a:schemeClr val="bg1"/>
                  </a:solidFill>
                </a:rPr>
                <a:t>INÍCIO          PESQUISA          MINHA LISTA          ORIGINAIS          FILMES          SÉRIES </a:t>
              </a:r>
            </a:p>
          </p:txBody>
        </p:sp>
        <p:pic>
          <p:nvPicPr>
            <p:cNvPr id="12" name="Imagem 11" descr="Ícone&#10;&#10;Descrição gerada automaticamente com confiança média">
              <a:extLst>
                <a:ext uri="{FF2B5EF4-FFF2-40B4-BE49-F238E27FC236}">
                  <a16:creationId xmlns:a16="http://schemas.microsoft.com/office/drawing/2014/main" id="{EBEA378D-517E-D440-8AA7-AB3426831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3540" y="420338"/>
              <a:ext cx="180253" cy="180253"/>
            </a:xfrm>
            <a:prstGeom prst="rect">
              <a:avLst/>
            </a:prstGeom>
          </p:spPr>
        </p:pic>
        <p:pic>
          <p:nvPicPr>
            <p:cNvPr id="13" name="Imagem 12" descr="Ícone&#10;&#10;Descrição gerada automaticamente">
              <a:extLst>
                <a:ext uri="{FF2B5EF4-FFF2-40B4-BE49-F238E27FC236}">
                  <a16:creationId xmlns:a16="http://schemas.microsoft.com/office/drawing/2014/main" id="{885FAEEB-4017-0A40-BC47-88290F3A3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86380" y="407638"/>
              <a:ext cx="177800" cy="177800"/>
            </a:xfrm>
            <a:prstGeom prst="rect">
              <a:avLst/>
            </a:prstGeom>
          </p:spPr>
        </p:pic>
        <p:sp>
          <p:nvSpPr>
            <p:cNvPr id="14" name="Mais 13">
              <a:extLst>
                <a:ext uri="{FF2B5EF4-FFF2-40B4-BE49-F238E27FC236}">
                  <a16:creationId xmlns:a16="http://schemas.microsoft.com/office/drawing/2014/main" id="{FC5D0D41-E435-CE4A-9D37-3B853307EA48}"/>
                </a:ext>
              </a:extLst>
            </p:cNvPr>
            <p:cNvSpPr/>
            <p:nvPr/>
          </p:nvSpPr>
          <p:spPr>
            <a:xfrm>
              <a:off x="4312920" y="422878"/>
              <a:ext cx="177800" cy="177800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Estrela de 5 Pontas 14">
              <a:extLst>
                <a:ext uri="{FF2B5EF4-FFF2-40B4-BE49-F238E27FC236}">
                  <a16:creationId xmlns:a16="http://schemas.microsoft.com/office/drawing/2014/main" id="{8FC25793-63B4-5846-8807-06171E6B5547}"/>
                </a:ext>
              </a:extLst>
            </p:cNvPr>
            <p:cNvSpPr/>
            <p:nvPr/>
          </p:nvSpPr>
          <p:spPr>
            <a:xfrm>
              <a:off x="6165938" y="453358"/>
              <a:ext cx="120562" cy="120562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6" name="Imagem 15" descr="Desenho de um cachorro&#10;&#10;Descrição gerada automaticamente com confiança média">
              <a:extLst>
                <a:ext uri="{FF2B5EF4-FFF2-40B4-BE49-F238E27FC236}">
                  <a16:creationId xmlns:a16="http://schemas.microsoft.com/office/drawing/2014/main" id="{88D2A539-6525-3241-8DB6-8FA5B1A77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01748" y="360117"/>
              <a:ext cx="278661" cy="278661"/>
            </a:xfrm>
            <a:prstGeom prst="rect">
              <a:avLst/>
            </a:prstGeom>
          </p:spPr>
        </p:pic>
        <p:pic>
          <p:nvPicPr>
            <p:cNvPr id="17" name="Imagem 16" descr="Ícone&#10;&#10;Descrição gerada automaticamente">
              <a:extLst>
                <a:ext uri="{FF2B5EF4-FFF2-40B4-BE49-F238E27FC236}">
                  <a16:creationId xmlns:a16="http://schemas.microsoft.com/office/drawing/2014/main" id="{BA61BA07-F3ED-6C43-A114-8D95EDDD6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42538" y="236188"/>
              <a:ext cx="520700" cy="520700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D9987976-8066-7943-8DAB-30F4B8B97760}"/>
                </a:ext>
              </a:extLst>
            </p:cNvPr>
            <p:cNvSpPr txBox="1"/>
            <p:nvPr/>
          </p:nvSpPr>
          <p:spPr>
            <a:xfrm>
              <a:off x="10515599" y="395031"/>
              <a:ext cx="11736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spc="300" dirty="0">
                  <a:solidFill>
                    <a:schemeClr val="bg1"/>
                  </a:solidFill>
                </a:rPr>
                <a:t>GRUPO </a:t>
              </a:r>
              <a:r>
                <a:rPr lang="pt-BR" sz="1100" spc="300" dirty="0" err="1">
                  <a:solidFill>
                    <a:schemeClr val="bg1"/>
                  </a:solidFill>
                </a:rPr>
                <a:t>X</a:t>
              </a:r>
              <a:endParaRPr lang="pt-BR" spc="300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C8D572-A724-F14B-84F5-EFFCC3E45674}"/>
              </a:ext>
            </a:extLst>
          </p:cNvPr>
          <p:cNvSpPr txBox="1"/>
          <p:nvPr/>
        </p:nvSpPr>
        <p:spPr>
          <a:xfrm>
            <a:off x="134421" y="1385959"/>
            <a:ext cx="4156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Bebas Neue" panose="020B0606020202050201" pitchFamily="34" charset="77"/>
              </a:rPr>
              <a:t>ESPORTE</a:t>
            </a:r>
          </a:p>
        </p:txBody>
      </p:sp>
      <p:sp>
        <p:nvSpPr>
          <p:cNvPr id="20" name="Retângulo Arredondado 19">
            <a:extLst>
              <a:ext uri="{FF2B5EF4-FFF2-40B4-BE49-F238E27FC236}">
                <a16:creationId xmlns:a16="http://schemas.microsoft.com/office/drawing/2014/main" id="{E6B11235-B5FA-B841-992C-F61EE2702BC4}"/>
              </a:ext>
            </a:extLst>
          </p:cNvPr>
          <p:cNvSpPr/>
          <p:nvPr/>
        </p:nvSpPr>
        <p:spPr>
          <a:xfrm>
            <a:off x="298732" y="2642017"/>
            <a:ext cx="1648822" cy="421818"/>
          </a:xfrm>
          <a:prstGeom prst="roundRect">
            <a:avLst>
              <a:gd name="adj" fmla="val 91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400" spc="300" dirty="0">
                <a:solidFill>
                  <a:schemeClr val="tx1"/>
                </a:solidFill>
              </a:rPr>
              <a:t>ASSISTIR</a:t>
            </a:r>
          </a:p>
        </p:txBody>
      </p:sp>
      <p:sp>
        <p:nvSpPr>
          <p:cNvPr id="21" name="Isosceles Triangle 25">
            <a:extLst>
              <a:ext uri="{FF2B5EF4-FFF2-40B4-BE49-F238E27FC236}">
                <a16:creationId xmlns:a16="http://schemas.microsoft.com/office/drawing/2014/main" id="{6F94EC0B-EEFA-A44A-ABA8-DA0D61C4BE20}"/>
              </a:ext>
            </a:extLst>
          </p:cNvPr>
          <p:cNvSpPr/>
          <p:nvPr/>
        </p:nvSpPr>
        <p:spPr>
          <a:xfrm rot="5400000">
            <a:off x="518140" y="2781485"/>
            <a:ext cx="149158" cy="14288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Retângulo Arredondado 22">
            <a:extLst>
              <a:ext uri="{FF2B5EF4-FFF2-40B4-BE49-F238E27FC236}">
                <a16:creationId xmlns:a16="http://schemas.microsoft.com/office/drawing/2014/main" id="{73CB5C48-663D-9D46-BF8A-029E38A5A495}"/>
              </a:ext>
            </a:extLst>
          </p:cNvPr>
          <p:cNvSpPr/>
          <p:nvPr/>
        </p:nvSpPr>
        <p:spPr>
          <a:xfrm>
            <a:off x="2170100" y="2642017"/>
            <a:ext cx="1648822" cy="421818"/>
          </a:xfrm>
          <a:prstGeom prst="roundRect">
            <a:avLst>
              <a:gd name="adj" fmla="val 912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400" spc="300" dirty="0">
                <a:solidFill>
                  <a:schemeClr val="bg1"/>
                </a:solidFill>
              </a:rPr>
              <a:t>TRAILER</a:t>
            </a:r>
          </a:p>
        </p:txBody>
      </p:sp>
      <p:sp>
        <p:nvSpPr>
          <p:cNvPr id="24" name="Isosceles Triangle 25">
            <a:extLst>
              <a:ext uri="{FF2B5EF4-FFF2-40B4-BE49-F238E27FC236}">
                <a16:creationId xmlns:a16="http://schemas.microsoft.com/office/drawing/2014/main" id="{F472A560-5B17-D94C-8848-E9ABF6BE8627}"/>
              </a:ext>
            </a:extLst>
          </p:cNvPr>
          <p:cNvSpPr/>
          <p:nvPr/>
        </p:nvSpPr>
        <p:spPr>
          <a:xfrm rot="5400000">
            <a:off x="2371790" y="2785390"/>
            <a:ext cx="149158" cy="14288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624B45F-F053-6B45-952C-90B6BFFF0537}"/>
              </a:ext>
            </a:extLst>
          </p:cNvPr>
          <p:cNvSpPr txBox="1"/>
          <p:nvPr/>
        </p:nvSpPr>
        <p:spPr>
          <a:xfrm>
            <a:off x="293603" y="3429000"/>
            <a:ext cx="64729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Em questão de esportes, eles priorizam o Rugby, e tem uma das melhores equipes entre as mais medianas do mundo, ganhando de alguns países com grandes nomes. A Escócia é considerada o berço do golfe e, é muito conhecida por seus campos de golfe extremamente conservados.</a:t>
            </a:r>
          </a:p>
          <a:p>
            <a:pPr algn="just"/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6C168C3-E33D-4A01-A339-83C1E80BE6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" t="2112" r="13345" b="-2112"/>
          <a:stretch/>
        </p:blipFill>
        <p:spPr bwMode="auto">
          <a:xfrm>
            <a:off x="7509896" y="797621"/>
            <a:ext cx="4128956" cy="324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ugby: Escócia divulga os 23 convocados para a Copa do Mundo 2019">
            <a:extLst>
              <a:ext uri="{FF2B5EF4-FFF2-40B4-BE49-F238E27FC236}">
                <a16:creationId xmlns:a16="http://schemas.microsoft.com/office/drawing/2014/main" id="{9A7E6B65-DB8E-4BD3-9BC0-265304720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091" y="4067562"/>
            <a:ext cx="4563000" cy="266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63394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A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758574E-A863-AC47-95FF-A46AAD95F1F2}"/>
              </a:ext>
            </a:extLst>
          </p:cNvPr>
          <p:cNvGrpSpPr/>
          <p:nvPr/>
        </p:nvGrpSpPr>
        <p:grpSpPr>
          <a:xfrm>
            <a:off x="120616" y="100707"/>
            <a:ext cx="11586475" cy="656181"/>
            <a:chOff x="120616" y="100707"/>
            <a:chExt cx="11586475" cy="656181"/>
          </a:xfrm>
        </p:grpSpPr>
        <p:pic>
          <p:nvPicPr>
            <p:cNvPr id="9" name="Imagem 8" descr="Ícone&#10;&#10;Descrição gerada automaticamente com confiança baixa">
              <a:extLst>
                <a:ext uri="{FF2B5EF4-FFF2-40B4-BE49-F238E27FC236}">
                  <a16:creationId xmlns:a16="http://schemas.microsoft.com/office/drawing/2014/main" id="{ABA1CD9B-6EF9-0E4F-9714-EB793E7A3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616" y="100707"/>
              <a:ext cx="1015457" cy="588648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41BD51A0-AAAC-6845-B78C-1485B5BF189B}"/>
                </a:ext>
              </a:extLst>
            </p:cNvPr>
            <p:cNvSpPr txBox="1"/>
            <p:nvPr/>
          </p:nvSpPr>
          <p:spPr>
            <a:xfrm>
              <a:off x="1676401" y="395031"/>
              <a:ext cx="100306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spc="300" dirty="0">
                  <a:solidFill>
                    <a:schemeClr val="bg1"/>
                  </a:solidFill>
                </a:rPr>
                <a:t>INÍCIO          PESQUISA          MINHA LISTA          ORIGINAIS          FILMES          SÉRIES </a:t>
              </a:r>
            </a:p>
          </p:txBody>
        </p:sp>
        <p:pic>
          <p:nvPicPr>
            <p:cNvPr id="12" name="Imagem 11" descr="Ícone&#10;&#10;Descrição gerada automaticamente com confiança média">
              <a:extLst>
                <a:ext uri="{FF2B5EF4-FFF2-40B4-BE49-F238E27FC236}">
                  <a16:creationId xmlns:a16="http://schemas.microsoft.com/office/drawing/2014/main" id="{EBEA378D-517E-D440-8AA7-AB3426831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3540" y="420338"/>
              <a:ext cx="180253" cy="180253"/>
            </a:xfrm>
            <a:prstGeom prst="rect">
              <a:avLst/>
            </a:prstGeom>
          </p:spPr>
        </p:pic>
        <p:pic>
          <p:nvPicPr>
            <p:cNvPr id="13" name="Imagem 12" descr="Ícone&#10;&#10;Descrição gerada automaticamente">
              <a:extLst>
                <a:ext uri="{FF2B5EF4-FFF2-40B4-BE49-F238E27FC236}">
                  <a16:creationId xmlns:a16="http://schemas.microsoft.com/office/drawing/2014/main" id="{885FAEEB-4017-0A40-BC47-88290F3A3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86380" y="407638"/>
              <a:ext cx="177800" cy="177800"/>
            </a:xfrm>
            <a:prstGeom prst="rect">
              <a:avLst/>
            </a:prstGeom>
          </p:spPr>
        </p:pic>
        <p:sp>
          <p:nvSpPr>
            <p:cNvPr id="14" name="Mais 13">
              <a:extLst>
                <a:ext uri="{FF2B5EF4-FFF2-40B4-BE49-F238E27FC236}">
                  <a16:creationId xmlns:a16="http://schemas.microsoft.com/office/drawing/2014/main" id="{FC5D0D41-E435-CE4A-9D37-3B853307EA48}"/>
                </a:ext>
              </a:extLst>
            </p:cNvPr>
            <p:cNvSpPr/>
            <p:nvPr/>
          </p:nvSpPr>
          <p:spPr>
            <a:xfrm>
              <a:off x="4312920" y="422878"/>
              <a:ext cx="177800" cy="177800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Estrela de 5 Pontas 14">
              <a:extLst>
                <a:ext uri="{FF2B5EF4-FFF2-40B4-BE49-F238E27FC236}">
                  <a16:creationId xmlns:a16="http://schemas.microsoft.com/office/drawing/2014/main" id="{8FC25793-63B4-5846-8807-06171E6B5547}"/>
                </a:ext>
              </a:extLst>
            </p:cNvPr>
            <p:cNvSpPr/>
            <p:nvPr/>
          </p:nvSpPr>
          <p:spPr>
            <a:xfrm>
              <a:off x="6165938" y="453358"/>
              <a:ext cx="120562" cy="120562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6" name="Imagem 15" descr="Desenho de um cachorro&#10;&#10;Descrição gerada automaticamente com confiança média">
              <a:extLst>
                <a:ext uri="{FF2B5EF4-FFF2-40B4-BE49-F238E27FC236}">
                  <a16:creationId xmlns:a16="http://schemas.microsoft.com/office/drawing/2014/main" id="{88D2A539-6525-3241-8DB6-8FA5B1A77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01748" y="360117"/>
              <a:ext cx="278661" cy="278661"/>
            </a:xfrm>
            <a:prstGeom prst="rect">
              <a:avLst/>
            </a:prstGeom>
          </p:spPr>
        </p:pic>
        <p:pic>
          <p:nvPicPr>
            <p:cNvPr id="17" name="Imagem 16" descr="Ícone&#10;&#10;Descrição gerada automaticamente">
              <a:extLst>
                <a:ext uri="{FF2B5EF4-FFF2-40B4-BE49-F238E27FC236}">
                  <a16:creationId xmlns:a16="http://schemas.microsoft.com/office/drawing/2014/main" id="{BA61BA07-F3ED-6C43-A114-8D95EDDD6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42538" y="236188"/>
              <a:ext cx="520700" cy="520700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D9987976-8066-7943-8DAB-30F4B8B97760}"/>
                </a:ext>
              </a:extLst>
            </p:cNvPr>
            <p:cNvSpPr txBox="1"/>
            <p:nvPr/>
          </p:nvSpPr>
          <p:spPr>
            <a:xfrm>
              <a:off x="10515599" y="395031"/>
              <a:ext cx="11736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spc="300" dirty="0">
                  <a:solidFill>
                    <a:schemeClr val="bg1"/>
                  </a:solidFill>
                </a:rPr>
                <a:t>GRUPO </a:t>
              </a:r>
              <a:r>
                <a:rPr lang="pt-BR" sz="1100" spc="300" dirty="0" err="1">
                  <a:solidFill>
                    <a:schemeClr val="bg1"/>
                  </a:solidFill>
                </a:rPr>
                <a:t>X</a:t>
              </a:r>
              <a:endParaRPr lang="pt-BR" spc="300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C8D572-A724-F14B-84F5-EFFCC3E45674}"/>
              </a:ext>
            </a:extLst>
          </p:cNvPr>
          <p:cNvSpPr txBox="1"/>
          <p:nvPr/>
        </p:nvSpPr>
        <p:spPr>
          <a:xfrm>
            <a:off x="134421" y="1385959"/>
            <a:ext cx="4156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Bebas Neue" panose="020B0606020202050201" pitchFamily="34" charset="77"/>
              </a:rPr>
              <a:t>Lei escocesa</a:t>
            </a:r>
          </a:p>
        </p:txBody>
      </p:sp>
      <p:sp>
        <p:nvSpPr>
          <p:cNvPr id="20" name="Retângulo Arredondado 19">
            <a:extLst>
              <a:ext uri="{FF2B5EF4-FFF2-40B4-BE49-F238E27FC236}">
                <a16:creationId xmlns:a16="http://schemas.microsoft.com/office/drawing/2014/main" id="{E6B11235-B5FA-B841-992C-F61EE2702BC4}"/>
              </a:ext>
            </a:extLst>
          </p:cNvPr>
          <p:cNvSpPr/>
          <p:nvPr/>
        </p:nvSpPr>
        <p:spPr>
          <a:xfrm>
            <a:off x="298732" y="2642017"/>
            <a:ext cx="1648822" cy="421818"/>
          </a:xfrm>
          <a:prstGeom prst="roundRect">
            <a:avLst>
              <a:gd name="adj" fmla="val 91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400" spc="300" dirty="0">
                <a:solidFill>
                  <a:schemeClr val="tx1"/>
                </a:solidFill>
              </a:rPr>
              <a:t>ASSISTIR</a:t>
            </a:r>
          </a:p>
        </p:txBody>
      </p:sp>
      <p:sp>
        <p:nvSpPr>
          <p:cNvPr id="21" name="Isosceles Triangle 25">
            <a:extLst>
              <a:ext uri="{FF2B5EF4-FFF2-40B4-BE49-F238E27FC236}">
                <a16:creationId xmlns:a16="http://schemas.microsoft.com/office/drawing/2014/main" id="{6F94EC0B-EEFA-A44A-ABA8-DA0D61C4BE20}"/>
              </a:ext>
            </a:extLst>
          </p:cNvPr>
          <p:cNvSpPr/>
          <p:nvPr/>
        </p:nvSpPr>
        <p:spPr>
          <a:xfrm rot="5400000">
            <a:off x="518140" y="2781485"/>
            <a:ext cx="149158" cy="14288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Retângulo Arredondado 22">
            <a:extLst>
              <a:ext uri="{FF2B5EF4-FFF2-40B4-BE49-F238E27FC236}">
                <a16:creationId xmlns:a16="http://schemas.microsoft.com/office/drawing/2014/main" id="{73CB5C48-663D-9D46-BF8A-029E38A5A495}"/>
              </a:ext>
            </a:extLst>
          </p:cNvPr>
          <p:cNvSpPr/>
          <p:nvPr/>
        </p:nvSpPr>
        <p:spPr>
          <a:xfrm>
            <a:off x="2170100" y="2642017"/>
            <a:ext cx="1648822" cy="421818"/>
          </a:xfrm>
          <a:prstGeom prst="roundRect">
            <a:avLst>
              <a:gd name="adj" fmla="val 912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400" spc="300" dirty="0">
                <a:solidFill>
                  <a:schemeClr val="bg1"/>
                </a:solidFill>
              </a:rPr>
              <a:t>TRAILER</a:t>
            </a:r>
          </a:p>
        </p:txBody>
      </p:sp>
      <p:sp>
        <p:nvSpPr>
          <p:cNvPr id="24" name="Isosceles Triangle 25">
            <a:extLst>
              <a:ext uri="{FF2B5EF4-FFF2-40B4-BE49-F238E27FC236}">
                <a16:creationId xmlns:a16="http://schemas.microsoft.com/office/drawing/2014/main" id="{F472A560-5B17-D94C-8848-E9ABF6BE8627}"/>
              </a:ext>
            </a:extLst>
          </p:cNvPr>
          <p:cNvSpPr/>
          <p:nvPr/>
        </p:nvSpPr>
        <p:spPr>
          <a:xfrm rot="5400000">
            <a:off x="2371790" y="2785390"/>
            <a:ext cx="149158" cy="14288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624B45F-F053-6B45-952C-90B6BFFF0537}"/>
              </a:ext>
            </a:extLst>
          </p:cNvPr>
          <p:cNvSpPr txBox="1"/>
          <p:nvPr/>
        </p:nvSpPr>
        <p:spPr>
          <a:xfrm>
            <a:off x="293603" y="3429000"/>
            <a:ext cx="647295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A Escócia mantém seu próprio sistema jurídico exclusivo, conhecido como Lei Escocesa. Ele combina características do direito civil (com base no direito romano) e do direito consuetudinário (com base no direito inglês).</a:t>
            </a: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4098" name="Picture 2" descr="Lei escocesa">
            <a:extLst>
              <a:ext uri="{FF2B5EF4-FFF2-40B4-BE49-F238E27FC236}">
                <a16:creationId xmlns:a16="http://schemas.microsoft.com/office/drawing/2014/main" id="{20AB25AD-D4AA-417E-9FDB-D2F79F259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421" y="1861199"/>
            <a:ext cx="4016194" cy="469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63433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A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DE229880-A8B2-3A4F-BACF-C43D7B4662EB}"/>
              </a:ext>
            </a:extLst>
          </p:cNvPr>
          <p:cNvCxnSpPr>
            <a:cxnSpLocks/>
          </p:cNvCxnSpPr>
          <p:nvPr/>
        </p:nvCxnSpPr>
        <p:spPr>
          <a:xfrm>
            <a:off x="897730" y="6315075"/>
            <a:ext cx="103965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D177E492-6C69-FE44-99CB-DC91C07C8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155" y="5767387"/>
            <a:ext cx="547688" cy="547688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0CC92C51-CC69-B242-9C73-EF66D9C61F37}"/>
              </a:ext>
            </a:extLst>
          </p:cNvPr>
          <p:cNvSpPr txBox="1"/>
          <p:nvPr/>
        </p:nvSpPr>
        <p:spPr>
          <a:xfrm>
            <a:off x="438150" y="304800"/>
            <a:ext cx="2552700" cy="571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9E39E38-BD6A-6840-B437-20504919C911}"/>
              </a:ext>
            </a:extLst>
          </p:cNvPr>
          <p:cNvSpPr txBox="1"/>
          <p:nvPr/>
        </p:nvSpPr>
        <p:spPr>
          <a:xfrm>
            <a:off x="0" y="304800"/>
            <a:ext cx="609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Bebas Neue" panose="020B0606020202050201" pitchFamily="34" charset="77"/>
              </a:rPr>
              <a:t>Culinária Típica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037AFBD-5F1E-C743-8E1A-CB6DCF98B509}"/>
              </a:ext>
            </a:extLst>
          </p:cNvPr>
          <p:cNvSpPr txBox="1"/>
          <p:nvPr/>
        </p:nvSpPr>
        <p:spPr>
          <a:xfrm>
            <a:off x="897730" y="5915391"/>
            <a:ext cx="2455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Century Gothic" panose="020B0502020202020204" pitchFamily="34" charset="0"/>
              </a:rPr>
              <a:t>00:00:07 / 01:53:01</a:t>
            </a:r>
          </a:p>
        </p:txBody>
      </p:sp>
      <p:pic>
        <p:nvPicPr>
          <p:cNvPr id="25" name="Imagem 24" descr="Ícone&#10;&#10;Descrição gerada automaticamente">
            <a:extLst>
              <a:ext uri="{FF2B5EF4-FFF2-40B4-BE49-F238E27FC236}">
                <a16:creationId xmlns:a16="http://schemas.microsoft.com/office/drawing/2014/main" id="{78D752CA-5323-7040-B03D-175B321F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0810" y="5790236"/>
            <a:ext cx="582718" cy="582718"/>
          </a:xfrm>
          <a:prstGeom prst="rect">
            <a:avLst/>
          </a:prstGeom>
        </p:spPr>
      </p:pic>
      <p:sp>
        <p:nvSpPr>
          <p:cNvPr id="26" name="Forma em L 25">
            <a:extLst>
              <a:ext uri="{FF2B5EF4-FFF2-40B4-BE49-F238E27FC236}">
                <a16:creationId xmlns:a16="http://schemas.microsoft.com/office/drawing/2014/main" id="{CB1E4B5A-9A12-2141-B0D9-E47D22AFB831}"/>
              </a:ext>
            </a:extLst>
          </p:cNvPr>
          <p:cNvSpPr/>
          <p:nvPr/>
        </p:nvSpPr>
        <p:spPr>
          <a:xfrm>
            <a:off x="10755472" y="6026905"/>
            <a:ext cx="146304" cy="146304"/>
          </a:xfrm>
          <a:prstGeom prst="corner">
            <a:avLst>
              <a:gd name="adj1" fmla="val 22710"/>
              <a:gd name="adj2" fmla="val 254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Forma em L 26">
            <a:extLst>
              <a:ext uri="{FF2B5EF4-FFF2-40B4-BE49-F238E27FC236}">
                <a16:creationId xmlns:a16="http://schemas.microsoft.com/office/drawing/2014/main" id="{29D274BE-3D83-5142-810A-89720FB78D88}"/>
              </a:ext>
            </a:extLst>
          </p:cNvPr>
          <p:cNvSpPr/>
          <p:nvPr/>
        </p:nvSpPr>
        <p:spPr>
          <a:xfrm flipV="1">
            <a:off x="10755472" y="5842239"/>
            <a:ext cx="146304" cy="146304"/>
          </a:xfrm>
          <a:prstGeom prst="corner">
            <a:avLst>
              <a:gd name="adj1" fmla="val 22710"/>
              <a:gd name="adj2" fmla="val 254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Forma em L 27">
            <a:extLst>
              <a:ext uri="{FF2B5EF4-FFF2-40B4-BE49-F238E27FC236}">
                <a16:creationId xmlns:a16="http://schemas.microsoft.com/office/drawing/2014/main" id="{99927CC5-C94E-5749-83FC-C6F24E32742F}"/>
              </a:ext>
            </a:extLst>
          </p:cNvPr>
          <p:cNvSpPr/>
          <p:nvPr/>
        </p:nvSpPr>
        <p:spPr>
          <a:xfrm flipH="1">
            <a:off x="11046861" y="6024686"/>
            <a:ext cx="146304" cy="146304"/>
          </a:xfrm>
          <a:prstGeom prst="corner">
            <a:avLst>
              <a:gd name="adj1" fmla="val 22710"/>
              <a:gd name="adj2" fmla="val 254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Forma em L 28">
            <a:extLst>
              <a:ext uri="{FF2B5EF4-FFF2-40B4-BE49-F238E27FC236}">
                <a16:creationId xmlns:a16="http://schemas.microsoft.com/office/drawing/2014/main" id="{E0254A68-2975-A048-91E3-338B9A77E1BD}"/>
              </a:ext>
            </a:extLst>
          </p:cNvPr>
          <p:cNvSpPr/>
          <p:nvPr/>
        </p:nvSpPr>
        <p:spPr>
          <a:xfrm flipH="1" flipV="1">
            <a:off x="11046861" y="5842239"/>
            <a:ext cx="146304" cy="146304"/>
          </a:xfrm>
          <a:prstGeom prst="corner">
            <a:avLst>
              <a:gd name="adj1" fmla="val 22710"/>
              <a:gd name="adj2" fmla="val 254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739729E4-645E-9546-B4CC-859347D428F7}"/>
              </a:ext>
            </a:extLst>
          </p:cNvPr>
          <p:cNvSpPr txBox="1"/>
          <p:nvPr/>
        </p:nvSpPr>
        <p:spPr>
          <a:xfrm>
            <a:off x="446567" y="1348461"/>
            <a:ext cx="1078992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As refeições tradicionais incluem </a:t>
            </a:r>
            <a:r>
              <a:rPr lang="pt-BR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fish</a:t>
            </a:r>
            <a:r>
              <a:rPr lang="pt-BR" sz="20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and</a:t>
            </a:r>
            <a:r>
              <a:rPr lang="pt-BR" sz="20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 chips, </a:t>
            </a:r>
            <a:r>
              <a:rPr lang="pt-BR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haggis</a:t>
            </a:r>
            <a:r>
              <a:rPr lang="pt-BR" sz="20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, mingaus, o </a:t>
            </a:r>
            <a:r>
              <a:rPr lang="pt-BR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Arbroath</a:t>
            </a:r>
            <a:r>
              <a:rPr lang="pt-BR" sz="20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Smokie</a:t>
            </a:r>
            <a:r>
              <a:rPr lang="pt-BR" sz="20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, salmão, veado, </a:t>
            </a:r>
            <a:r>
              <a:rPr lang="pt-BR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shortbread</a:t>
            </a:r>
            <a:r>
              <a:rPr lang="pt-BR" sz="20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 e </a:t>
            </a:r>
            <a:r>
              <a:rPr lang="pt-BR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cranachan</a:t>
            </a:r>
            <a:r>
              <a:rPr lang="pt-BR" sz="20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 (sobremesa de natas, framboesas frescas, aveia e uísque). A Escócia também é conhecida por suas destilarias de whisky escocês, cerveja escocesa e o refrigerante </a:t>
            </a:r>
            <a:r>
              <a:rPr lang="pt-BR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Irn-Bru</a:t>
            </a:r>
            <a:r>
              <a:rPr lang="pt-BR" sz="20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, que vende mais que as grandes marcas em seu país.</a:t>
            </a:r>
          </a:p>
          <a:p>
            <a:endParaRPr lang="pt-BR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124" name="Picture 4" descr="As melhores (e piores) comidas típicas da Escócia!">
            <a:extLst>
              <a:ext uri="{FF2B5EF4-FFF2-40B4-BE49-F238E27FC236}">
                <a16:creationId xmlns:a16="http://schemas.microsoft.com/office/drawing/2014/main" id="{26BF64E8-EECE-4605-BC94-0EC6133E0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83" y="2915301"/>
            <a:ext cx="2906233" cy="19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s melhores (e piores) comidas típicas da Escócia!">
            <a:extLst>
              <a:ext uri="{FF2B5EF4-FFF2-40B4-BE49-F238E27FC236}">
                <a16:creationId xmlns:a16="http://schemas.microsoft.com/office/drawing/2014/main" id="{6271AC35-9E5A-4F44-A66C-5E4301CEF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225" y="2939460"/>
            <a:ext cx="2906233" cy="19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Arbroath Smokies (2 smokies - min weight 420g pack) – Express Fresh Fish">
            <a:extLst>
              <a:ext uri="{FF2B5EF4-FFF2-40B4-BE49-F238E27FC236}">
                <a16:creationId xmlns:a16="http://schemas.microsoft.com/office/drawing/2014/main" id="{17A4FCB8-D0DF-450A-9476-D58CFF83E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843" y="2872161"/>
            <a:ext cx="2064146" cy="2064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Cranachan escocês, uma sobremesa fácil e deliciosa">
            <a:extLst>
              <a:ext uri="{FF2B5EF4-FFF2-40B4-BE49-F238E27FC236}">
                <a16:creationId xmlns:a16="http://schemas.microsoft.com/office/drawing/2014/main" id="{360AAAC3-8C09-4122-A6D6-70D2B0C2B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374" y="2956595"/>
            <a:ext cx="3450624" cy="194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96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A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6">
            <a:extLst>
              <a:ext uri="{FF2B5EF4-FFF2-40B4-BE49-F238E27FC236}">
                <a16:creationId xmlns:a16="http://schemas.microsoft.com/office/drawing/2014/main" id="{553D5EF1-AC07-F446-9FC1-A15C35CDC6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3000">
                <a:schemeClr val="tx1">
                  <a:lumMod val="75000"/>
                  <a:lumOff val="25000"/>
                  <a:alpha val="70291"/>
                </a:schemeClr>
              </a:gs>
              <a:gs pos="85000">
                <a:schemeClr val="tx1">
                  <a:lumMod val="95000"/>
                  <a:lumOff val="5000"/>
                  <a:alpha val="7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DE229880-A8B2-3A4F-BACF-C43D7B4662EB}"/>
              </a:ext>
            </a:extLst>
          </p:cNvPr>
          <p:cNvCxnSpPr>
            <a:cxnSpLocks/>
          </p:cNvCxnSpPr>
          <p:nvPr/>
        </p:nvCxnSpPr>
        <p:spPr>
          <a:xfrm>
            <a:off x="897730" y="6315075"/>
            <a:ext cx="103965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D177E492-6C69-FE44-99CB-DC91C07C8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155" y="5767387"/>
            <a:ext cx="547688" cy="547688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0CC92C51-CC69-B242-9C73-EF66D9C61F37}"/>
              </a:ext>
            </a:extLst>
          </p:cNvPr>
          <p:cNvSpPr txBox="1"/>
          <p:nvPr/>
        </p:nvSpPr>
        <p:spPr>
          <a:xfrm>
            <a:off x="438150" y="304800"/>
            <a:ext cx="2552700" cy="571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9E39E38-BD6A-6840-B437-20504919C911}"/>
              </a:ext>
            </a:extLst>
          </p:cNvPr>
          <p:cNvSpPr txBox="1"/>
          <p:nvPr/>
        </p:nvSpPr>
        <p:spPr>
          <a:xfrm>
            <a:off x="0" y="304800"/>
            <a:ext cx="53215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Bebas Neue" panose="020B0606020202050201" pitchFamily="34" charset="77"/>
              </a:rPr>
              <a:t>Pontos turísticos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037AFBD-5F1E-C743-8E1A-CB6DCF98B509}"/>
              </a:ext>
            </a:extLst>
          </p:cNvPr>
          <p:cNvSpPr txBox="1"/>
          <p:nvPr/>
        </p:nvSpPr>
        <p:spPr>
          <a:xfrm>
            <a:off x="897730" y="5915391"/>
            <a:ext cx="2455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Century Gothic" panose="020B0502020202020204" pitchFamily="34" charset="0"/>
              </a:rPr>
              <a:t>00:00:07 / 01:53:01</a:t>
            </a:r>
          </a:p>
        </p:txBody>
      </p:sp>
      <p:pic>
        <p:nvPicPr>
          <p:cNvPr id="25" name="Imagem 24" descr="Ícone&#10;&#10;Descrição gerada automaticamente">
            <a:extLst>
              <a:ext uri="{FF2B5EF4-FFF2-40B4-BE49-F238E27FC236}">
                <a16:creationId xmlns:a16="http://schemas.microsoft.com/office/drawing/2014/main" id="{78D752CA-5323-7040-B03D-175B321F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0810" y="5790236"/>
            <a:ext cx="582718" cy="582718"/>
          </a:xfrm>
          <a:prstGeom prst="rect">
            <a:avLst/>
          </a:prstGeom>
        </p:spPr>
      </p:pic>
      <p:sp>
        <p:nvSpPr>
          <p:cNvPr id="26" name="Forma em L 25">
            <a:extLst>
              <a:ext uri="{FF2B5EF4-FFF2-40B4-BE49-F238E27FC236}">
                <a16:creationId xmlns:a16="http://schemas.microsoft.com/office/drawing/2014/main" id="{CB1E4B5A-9A12-2141-B0D9-E47D22AFB831}"/>
              </a:ext>
            </a:extLst>
          </p:cNvPr>
          <p:cNvSpPr/>
          <p:nvPr/>
        </p:nvSpPr>
        <p:spPr>
          <a:xfrm>
            <a:off x="10755472" y="6026905"/>
            <a:ext cx="146304" cy="146304"/>
          </a:xfrm>
          <a:prstGeom prst="corner">
            <a:avLst>
              <a:gd name="adj1" fmla="val 22710"/>
              <a:gd name="adj2" fmla="val 254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Forma em L 26">
            <a:extLst>
              <a:ext uri="{FF2B5EF4-FFF2-40B4-BE49-F238E27FC236}">
                <a16:creationId xmlns:a16="http://schemas.microsoft.com/office/drawing/2014/main" id="{29D274BE-3D83-5142-810A-89720FB78D88}"/>
              </a:ext>
            </a:extLst>
          </p:cNvPr>
          <p:cNvSpPr/>
          <p:nvPr/>
        </p:nvSpPr>
        <p:spPr>
          <a:xfrm flipV="1">
            <a:off x="10755472" y="5842239"/>
            <a:ext cx="146304" cy="146304"/>
          </a:xfrm>
          <a:prstGeom prst="corner">
            <a:avLst>
              <a:gd name="adj1" fmla="val 22710"/>
              <a:gd name="adj2" fmla="val 254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Forma em L 27">
            <a:extLst>
              <a:ext uri="{FF2B5EF4-FFF2-40B4-BE49-F238E27FC236}">
                <a16:creationId xmlns:a16="http://schemas.microsoft.com/office/drawing/2014/main" id="{99927CC5-C94E-5749-83FC-C6F24E32742F}"/>
              </a:ext>
            </a:extLst>
          </p:cNvPr>
          <p:cNvSpPr/>
          <p:nvPr/>
        </p:nvSpPr>
        <p:spPr>
          <a:xfrm flipH="1">
            <a:off x="11046861" y="6024686"/>
            <a:ext cx="146304" cy="146304"/>
          </a:xfrm>
          <a:prstGeom prst="corner">
            <a:avLst>
              <a:gd name="adj1" fmla="val 22710"/>
              <a:gd name="adj2" fmla="val 254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Forma em L 28">
            <a:extLst>
              <a:ext uri="{FF2B5EF4-FFF2-40B4-BE49-F238E27FC236}">
                <a16:creationId xmlns:a16="http://schemas.microsoft.com/office/drawing/2014/main" id="{E0254A68-2975-A048-91E3-338B9A77E1BD}"/>
              </a:ext>
            </a:extLst>
          </p:cNvPr>
          <p:cNvSpPr/>
          <p:nvPr/>
        </p:nvSpPr>
        <p:spPr>
          <a:xfrm flipH="1" flipV="1">
            <a:off x="11046861" y="5842239"/>
            <a:ext cx="146304" cy="146304"/>
          </a:xfrm>
          <a:prstGeom prst="corner">
            <a:avLst>
              <a:gd name="adj1" fmla="val 22710"/>
              <a:gd name="adj2" fmla="val 254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672C53B-0C9E-4D17-97DD-5CAFD4777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8" y="1202992"/>
            <a:ext cx="3293931" cy="219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60775B2A-F9DA-40A7-8C07-7A57B5487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117" y="1176358"/>
            <a:ext cx="3293931" cy="219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3D62D744-1D71-44F8-B902-EE0112FB0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366" y="1176359"/>
            <a:ext cx="3293931" cy="219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942F4C12-52F4-4144-BCB2-0BA42C7E6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22" y="3606225"/>
            <a:ext cx="3540177" cy="193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7D7F397D-CB20-4B05-93A9-D1345EC85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117" y="3606225"/>
            <a:ext cx="3039414" cy="202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Mistérios do lago Ness">
            <a:extLst>
              <a:ext uri="{FF2B5EF4-FFF2-40B4-BE49-F238E27FC236}">
                <a16:creationId xmlns:a16="http://schemas.microsoft.com/office/drawing/2014/main" id="{C5AF693C-A3F1-43EB-A418-572A0AC98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048" y="3618745"/>
            <a:ext cx="4054811" cy="202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00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A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FAC8D572-A724-F14B-84F5-EFFCC3E45674}"/>
              </a:ext>
            </a:extLst>
          </p:cNvPr>
          <p:cNvSpPr txBox="1"/>
          <p:nvPr/>
        </p:nvSpPr>
        <p:spPr>
          <a:xfrm>
            <a:off x="134421" y="1385959"/>
            <a:ext cx="4156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Bebas Neue" panose="020B0606020202050201" pitchFamily="34" charset="77"/>
              </a:rPr>
              <a:t>Vestimentas</a:t>
            </a:r>
          </a:p>
        </p:txBody>
      </p:sp>
      <p:sp>
        <p:nvSpPr>
          <p:cNvPr id="20" name="Retângulo Arredondado 19">
            <a:extLst>
              <a:ext uri="{FF2B5EF4-FFF2-40B4-BE49-F238E27FC236}">
                <a16:creationId xmlns:a16="http://schemas.microsoft.com/office/drawing/2014/main" id="{E6B11235-B5FA-B841-992C-F61EE2702BC4}"/>
              </a:ext>
            </a:extLst>
          </p:cNvPr>
          <p:cNvSpPr/>
          <p:nvPr/>
        </p:nvSpPr>
        <p:spPr>
          <a:xfrm>
            <a:off x="298732" y="2642017"/>
            <a:ext cx="1648822" cy="421818"/>
          </a:xfrm>
          <a:prstGeom prst="roundRect">
            <a:avLst>
              <a:gd name="adj" fmla="val 91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400" spc="300" dirty="0">
                <a:solidFill>
                  <a:schemeClr val="tx1"/>
                </a:solidFill>
              </a:rPr>
              <a:t>ASSISTIR</a:t>
            </a:r>
          </a:p>
        </p:txBody>
      </p:sp>
      <p:sp>
        <p:nvSpPr>
          <p:cNvPr id="21" name="Isosceles Triangle 25">
            <a:extLst>
              <a:ext uri="{FF2B5EF4-FFF2-40B4-BE49-F238E27FC236}">
                <a16:creationId xmlns:a16="http://schemas.microsoft.com/office/drawing/2014/main" id="{6F94EC0B-EEFA-A44A-ABA8-DA0D61C4BE20}"/>
              </a:ext>
            </a:extLst>
          </p:cNvPr>
          <p:cNvSpPr/>
          <p:nvPr/>
        </p:nvSpPr>
        <p:spPr>
          <a:xfrm rot="5400000">
            <a:off x="518140" y="2781485"/>
            <a:ext cx="149158" cy="14288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Retângulo Arredondado 22">
            <a:extLst>
              <a:ext uri="{FF2B5EF4-FFF2-40B4-BE49-F238E27FC236}">
                <a16:creationId xmlns:a16="http://schemas.microsoft.com/office/drawing/2014/main" id="{73CB5C48-663D-9D46-BF8A-029E38A5A495}"/>
              </a:ext>
            </a:extLst>
          </p:cNvPr>
          <p:cNvSpPr/>
          <p:nvPr/>
        </p:nvSpPr>
        <p:spPr>
          <a:xfrm>
            <a:off x="2170100" y="2642017"/>
            <a:ext cx="1648822" cy="421818"/>
          </a:xfrm>
          <a:prstGeom prst="roundRect">
            <a:avLst>
              <a:gd name="adj" fmla="val 912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400" spc="300" dirty="0">
                <a:solidFill>
                  <a:schemeClr val="bg1"/>
                </a:solidFill>
              </a:rPr>
              <a:t>TRAILER</a:t>
            </a:r>
          </a:p>
        </p:txBody>
      </p:sp>
      <p:sp>
        <p:nvSpPr>
          <p:cNvPr id="24" name="Isosceles Triangle 25">
            <a:extLst>
              <a:ext uri="{FF2B5EF4-FFF2-40B4-BE49-F238E27FC236}">
                <a16:creationId xmlns:a16="http://schemas.microsoft.com/office/drawing/2014/main" id="{F472A560-5B17-D94C-8848-E9ABF6BE8627}"/>
              </a:ext>
            </a:extLst>
          </p:cNvPr>
          <p:cNvSpPr/>
          <p:nvPr/>
        </p:nvSpPr>
        <p:spPr>
          <a:xfrm rot="5400000">
            <a:off x="2371790" y="2785390"/>
            <a:ext cx="149158" cy="14288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624B45F-F053-6B45-952C-90B6BFFF0537}"/>
              </a:ext>
            </a:extLst>
          </p:cNvPr>
          <p:cNvSpPr txBox="1"/>
          <p:nvPr/>
        </p:nvSpPr>
        <p:spPr>
          <a:xfrm>
            <a:off x="293603" y="3429000"/>
            <a:ext cx="6472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0" i="0" dirty="0">
                <a:solidFill>
                  <a:schemeClr val="bg1"/>
                </a:solidFill>
                <a:effectLst/>
              </a:rPr>
              <a:t> </a:t>
            </a:r>
            <a:endParaRPr lang="pt-BR" sz="2000" dirty="0">
              <a:solidFill>
                <a:schemeClr val="bg1"/>
              </a:solidFill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26B47071-C0A5-8F4D-823B-DEE77845869E}"/>
              </a:ext>
            </a:extLst>
          </p:cNvPr>
          <p:cNvGrpSpPr/>
          <p:nvPr/>
        </p:nvGrpSpPr>
        <p:grpSpPr>
          <a:xfrm>
            <a:off x="120616" y="100707"/>
            <a:ext cx="11586475" cy="656181"/>
            <a:chOff x="120616" y="100707"/>
            <a:chExt cx="11586475" cy="656181"/>
          </a:xfrm>
        </p:grpSpPr>
        <p:pic>
          <p:nvPicPr>
            <p:cNvPr id="26" name="Imagem 25" descr="Ícone&#10;&#10;Descrição gerada automaticamente com confiança baixa">
              <a:extLst>
                <a:ext uri="{FF2B5EF4-FFF2-40B4-BE49-F238E27FC236}">
                  <a16:creationId xmlns:a16="http://schemas.microsoft.com/office/drawing/2014/main" id="{0CD7C61D-4051-9449-89C0-167CBE4D8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616" y="100707"/>
              <a:ext cx="1015457" cy="588648"/>
            </a:xfrm>
            <a:prstGeom prst="rect">
              <a:avLst/>
            </a:prstGeom>
          </p:spPr>
        </p:pic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69795480-2533-7741-AD6B-BE3367D4FE94}"/>
                </a:ext>
              </a:extLst>
            </p:cNvPr>
            <p:cNvSpPr txBox="1"/>
            <p:nvPr/>
          </p:nvSpPr>
          <p:spPr>
            <a:xfrm>
              <a:off x="1676401" y="395031"/>
              <a:ext cx="100306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spc="300" dirty="0">
                  <a:solidFill>
                    <a:schemeClr val="bg1"/>
                  </a:solidFill>
                </a:rPr>
                <a:t>INÍCIO          PESQUISA          MINHA LISTA          ORIGINAIS          FILMES          SÉRIES </a:t>
              </a:r>
            </a:p>
          </p:txBody>
        </p:sp>
        <p:pic>
          <p:nvPicPr>
            <p:cNvPr id="28" name="Imagem 27" descr="Ícone&#10;&#10;Descrição gerada automaticamente com confiança média">
              <a:extLst>
                <a:ext uri="{FF2B5EF4-FFF2-40B4-BE49-F238E27FC236}">
                  <a16:creationId xmlns:a16="http://schemas.microsoft.com/office/drawing/2014/main" id="{8707896B-85BF-D247-A454-481DFEA86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3540" y="420338"/>
              <a:ext cx="180253" cy="180253"/>
            </a:xfrm>
            <a:prstGeom prst="rect">
              <a:avLst/>
            </a:prstGeom>
          </p:spPr>
        </p:pic>
        <p:pic>
          <p:nvPicPr>
            <p:cNvPr id="29" name="Imagem 28" descr="Ícone&#10;&#10;Descrição gerada automaticamente">
              <a:extLst>
                <a:ext uri="{FF2B5EF4-FFF2-40B4-BE49-F238E27FC236}">
                  <a16:creationId xmlns:a16="http://schemas.microsoft.com/office/drawing/2014/main" id="{4F1E2CC1-3C65-ED42-8DFF-21FDB90CB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86380" y="407638"/>
              <a:ext cx="177800" cy="177800"/>
            </a:xfrm>
            <a:prstGeom prst="rect">
              <a:avLst/>
            </a:prstGeom>
          </p:spPr>
        </p:pic>
        <p:sp>
          <p:nvSpPr>
            <p:cNvPr id="30" name="Mais 29">
              <a:extLst>
                <a:ext uri="{FF2B5EF4-FFF2-40B4-BE49-F238E27FC236}">
                  <a16:creationId xmlns:a16="http://schemas.microsoft.com/office/drawing/2014/main" id="{C4A1932C-67CA-C143-836C-C10EDC2529C7}"/>
                </a:ext>
              </a:extLst>
            </p:cNvPr>
            <p:cNvSpPr/>
            <p:nvPr/>
          </p:nvSpPr>
          <p:spPr>
            <a:xfrm>
              <a:off x="4312920" y="422878"/>
              <a:ext cx="177800" cy="177800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Estrela de 5 Pontas 30">
              <a:extLst>
                <a:ext uri="{FF2B5EF4-FFF2-40B4-BE49-F238E27FC236}">
                  <a16:creationId xmlns:a16="http://schemas.microsoft.com/office/drawing/2014/main" id="{B63573C6-C934-7C44-A61A-DF66B96C2032}"/>
                </a:ext>
              </a:extLst>
            </p:cNvPr>
            <p:cNvSpPr/>
            <p:nvPr/>
          </p:nvSpPr>
          <p:spPr>
            <a:xfrm>
              <a:off x="6165938" y="453358"/>
              <a:ext cx="120562" cy="120562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2" name="Imagem 31" descr="Desenho de um cachorro&#10;&#10;Descrição gerada automaticamente com confiança média">
              <a:extLst>
                <a:ext uri="{FF2B5EF4-FFF2-40B4-BE49-F238E27FC236}">
                  <a16:creationId xmlns:a16="http://schemas.microsoft.com/office/drawing/2014/main" id="{671479A9-AAA1-C040-A431-145B5F336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01748" y="360117"/>
              <a:ext cx="278661" cy="278661"/>
            </a:xfrm>
            <a:prstGeom prst="rect">
              <a:avLst/>
            </a:prstGeom>
          </p:spPr>
        </p:pic>
        <p:pic>
          <p:nvPicPr>
            <p:cNvPr id="33" name="Imagem 32" descr="Ícone&#10;&#10;Descrição gerada automaticamente">
              <a:extLst>
                <a:ext uri="{FF2B5EF4-FFF2-40B4-BE49-F238E27FC236}">
                  <a16:creationId xmlns:a16="http://schemas.microsoft.com/office/drawing/2014/main" id="{0BAFEC47-513A-524D-B5AB-7A6116573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42538" y="236188"/>
              <a:ext cx="520700" cy="520700"/>
            </a:xfrm>
            <a:prstGeom prst="rect">
              <a:avLst/>
            </a:prstGeom>
          </p:spPr>
        </p:pic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8BF2AFF3-3F50-3148-A681-8E2D50B477F4}"/>
                </a:ext>
              </a:extLst>
            </p:cNvPr>
            <p:cNvSpPr txBox="1"/>
            <p:nvPr/>
          </p:nvSpPr>
          <p:spPr>
            <a:xfrm>
              <a:off x="10515599" y="395031"/>
              <a:ext cx="11736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spc="300" dirty="0">
                  <a:solidFill>
                    <a:schemeClr val="bg1"/>
                  </a:solidFill>
                </a:rPr>
                <a:t>GRUPO </a:t>
              </a:r>
              <a:r>
                <a:rPr lang="pt-BR" sz="1100" spc="300" dirty="0" err="1">
                  <a:solidFill>
                    <a:schemeClr val="bg1"/>
                  </a:solidFill>
                </a:rPr>
                <a:t>X</a:t>
              </a:r>
              <a:endParaRPr lang="pt-BR" spc="3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FA0039C4-ECCF-4389-B515-7ACC265A94DF}"/>
              </a:ext>
            </a:extLst>
          </p:cNvPr>
          <p:cNvSpPr txBox="1"/>
          <p:nvPr/>
        </p:nvSpPr>
        <p:spPr>
          <a:xfrm>
            <a:off x="483331" y="3304230"/>
            <a:ext cx="60935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As vestimentas escocesas são os kilts, uma espécie de saia, na altura do joelho, podendo ser de tecido liso ou de uma variação de quadriculados. Era tradicionalmente usado por meninos e homens das Terras Altas escocesas, no século XVI, a tradição se segue até os dias atuais.</a:t>
            </a:r>
          </a:p>
        </p:txBody>
      </p:sp>
      <p:pic>
        <p:nvPicPr>
          <p:cNvPr id="7170" name="Picture 2" descr="Roupas típicas da Escócia - Vida na Escócia">
            <a:extLst>
              <a:ext uri="{FF2B5EF4-FFF2-40B4-BE49-F238E27FC236}">
                <a16:creationId xmlns:a16="http://schemas.microsoft.com/office/drawing/2014/main" id="{39B04BE3-57C7-42A9-9463-1CD39CEDF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617" y="1100140"/>
            <a:ext cx="4156364" cy="5457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58103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2766</TotalTime>
  <Words>892</Words>
  <Application>Microsoft Office PowerPoint</Application>
  <PresentationFormat>Widescreen</PresentationFormat>
  <Paragraphs>115</Paragraphs>
  <Slides>18</Slides>
  <Notes>2</Notes>
  <HiddenSlides>0</HiddenSlides>
  <MMClips>1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9" baseType="lpstr">
      <vt:lpstr>Century Gothic</vt:lpstr>
      <vt:lpstr>Ruda</vt:lpstr>
      <vt:lpstr>Waltograph</vt:lpstr>
      <vt:lpstr>Calibri Light</vt:lpstr>
      <vt:lpstr>Charlemagne Std</vt:lpstr>
      <vt:lpstr>Bebas Neue</vt:lpstr>
      <vt:lpstr>Open Sans</vt:lpstr>
      <vt:lpstr>Wingdings</vt:lpstr>
      <vt:lpstr>Arial</vt:lpstr>
      <vt:lpstr>Calibri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Ludimila Moreira</dc:creator>
  <cp:lastModifiedBy>Fabiane Aparecida Peres</cp:lastModifiedBy>
  <cp:revision>13</cp:revision>
  <dcterms:created xsi:type="dcterms:W3CDTF">2021-05-15T15:51:15Z</dcterms:created>
  <dcterms:modified xsi:type="dcterms:W3CDTF">2025-06-05T13:39:37Z</dcterms:modified>
</cp:coreProperties>
</file>